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87" r:id="rId4"/>
    <p:sldMasterId id="2147484194" r:id="rId5"/>
    <p:sldMasterId id="2147483652" r:id="rId6"/>
  </p:sldMasterIdLst>
  <p:notesMasterIdLst>
    <p:notesMasterId r:id="rId15"/>
  </p:notesMasterIdLst>
  <p:handoutMasterIdLst>
    <p:handoutMasterId r:id="rId16"/>
  </p:handoutMasterIdLst>
  <p:sldIdLst>
    <p:sldId id="417" r:id="rId7"/>
    <p:sldId id="473" r:id="rId8"/>
    <p:sldId id="472" r:id="rId9"/>
    <p:sldId id="476" r:id="rId10"/>
    <p:sldId id="478" r:id="rId11"/>
    <p:sldId id="479" r:id="rId12"/>
    <p:sldId id="477" r:id="rId13"/>
    <p:sldId id="415" r:id="rId14"/>
  </p:sldIdLst>
  <p:sldSz cx="9144000" cy="5143500" type="screen16x9"/>
  <p:notesSz cx="6797675" cy="9926638"/>
  <p:defaultTextStyle>
    <a:defPPr>
      <a:defRPr lang="it-IT"/>
    </a:defPPr>
    <a:lvl1pPr algn="l" defTabSz="406400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06400" indent="-49213" algn="l" defTabSz="406400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814388" indent="-98425" algn="l" defTabSz="406400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223963" indent="-149225" algn="l" defTabSz="406400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630363" indent="-200025" algn="l" defTabSz="406400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odello PPT Layout 2020" id="{2DD1B57A-393A-4D77-A06F-FBB287CFE890}">
          <p14:sldIdLst>
            <p14:sldId id="417"/>
            <p14:sldId id="473"/>
            <p14:sldId id="472"/>
            <p14:sldId id="476"/>
            <p14:sldId id="478"/>
            <p14:sldId id="479"/>
            <p14:sldId id="477"/>
            <p14:sldId id="415"/>
          </p14:sldIdLst>
        </p14:section>
      </p14:sectionLst>
    </p:ext>
    <p:ext uri="{EFAFB233-063F-42B5-8137-9DF3F51BA10A}">
      <p15:sldGuideLst xmlns:p15="http://schemas.microsoft.com/office/powerpoint/2012/main">
        <p15:guide id="1" pos="317">
          <p15:clr>
            <a:srgbClr val="A4A3A4"/>
          </p15:clr>
        </p15:guide>
        <p15:guide id="2" pos="2880">
          <p15:clr>
            <a:srgbClr val="A4A3A4"/>
          </p15:clr>
        </p15:guide>
        <p15:guide id="3" pos="5443">
          <p15:clr>
            <a:srgbClr val="A4A3A4"/>
          </p15:clr>
        </p15:guide>
        <p15:guide id="4" orient="horz" pos="1620">
          <p15:clr>
            <a:srgbClr val="A4A3A4"/>
          </p15:clr>
        </p15:guide>
        <p15:guide id="5" orient="horz" pos="2822">
          <p15:clr>
            <a:srgbClr val="A4A3A4"/>
          </p15:clr>
        </p15:guide>
        <p15:guide id="6" orient="horz" pos="418">
          <p15:clr>
            <a:srgbClr val="A4A3A4"/>
          </p15:clr>
        </p15:guide>
        <p15:guide id="7" pos="3084">
          <p15:clr>
            <a:srgbClr val="A4A3A4"/>
          </p15:clr>
        </p15:guide>
        <p15:guide id="8" pos="2676">
          <p15:clr>
            <a:srgbClr val="A4A3A4"/>
          </p15:clr>
        </p15:guide>
        <p15:guide id="9" orient="horz" pos="6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76F2BD"/>
    <a:srgbClr val="01FF56"/>
    <a:srgbClr val="008EFF"/>
    <a:srgbClr val="EB21C0"/>
    <a:srgbClr val="FC1091"/>
    <a:srgbClr val="FECEFF"/>
    <a:srgbClr val="FE7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pos="317"/>
        <p:guide pos="2880"/>
        <p:guide pos="5443"/>
        <p:guide orient="horz" pos="1620"/>
        <p:guide orient="horz" pos="2822"/>
        <p:guide orient="horz" pos="418"/>
        <p:guide pos="3084"/>
        <p:guide pos="2676"/>
        <p:guide orient="horz" pos="62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3B4940E9-F7EA-6247-833E-0E4DD82587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07604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EB43E42-967E-1342-99D1-2FE4AB53E6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07604" eaLnBrk="1" hangingPunct="1">
              <a:defRPr sz="1200"/>
            </a:lvl1pPr>
          </a:lstStyle>
          <a:p>
            <a:pPr>
              <a:defRPr/>
            </a:pPr>
            <a:fld id="{F8AA81C5-37C5-4D12-80A8-E1ABAE6D1B77}" type="datetimeFigureOut">
              <a:rPr lang="it-IT" altLang="it-IT"/>
              <a:pPr>
                <a:defRPr/>
              </a:pPr>
              <a:t>10/12/2025</a:t>
            </a:fld>
            <a:endParaRPr lang="it-IT" alt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8817A60-E27D-FA4F-8A4E-4B9D78C06D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07604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8AC0A74-C2BE-D944-845C-4F1838278E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407604" eaLnBrk="1" hangingPunct="1">
              <a:defRPr sz="1200"/>
            </a:lvl1pPr>
          </a:lstStyle>
          <a:p>
            <a:pPr>
              <a:defRPr/>
            </a:pPr>
            <a:fld id="{BBC868C5-412B-43A0-B1E0-EB939038979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86CD2887-CD11-824A-BB18-03D54D6FB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2143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5A059AA-CB67-494E-8C03-ECA1DA0123C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07604" eaLnBrk="1" hangingPunct="1">
              <a:defRPr sz="1200"/>
            </a:lvl1pPr>
          </a:lstStyle>
          <a:p>
            <a:pPr>
              <a:defRPr/>
            </a:pPr>
            <a:fld id="{A0767CF6-B13A-487D-9188-1F96A120AACD}" type="datetimeFigureOut">
              <a:rPr lang="it-IT" altLang="it-IT"/>
              <a:pPr>
                <a:defRPr/>
              </a:pPr>
              <a:t>10/12/2025</a:t>
            </a:fld>
            <a:endParaRPr lang="it-IT" alt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AE8E56D2-AE48-3C4E-9915-DCD93971D9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AA76CFE1-6B78-C74E-AE64-BDF4EA6E6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0DA28C0-9264-F848-B586-D0731F9406D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2143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5D0C43C-8069-204E-84AF-86F4CF2CF4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407604" eaLnBrk="1" hangingPunct="1">
              <a:defRPr sz="1200"/>
            </a:lvl1pPr>
          </a:lstStyle>
          <a:p>
            <a:pPr>
              <a:defRPr/>
            </a:pPr>
            <a:fld id="{AEE2AADA-5867-4904-BAD1-0BBABD710F1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064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06400" algn="l" defTabSz="4064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814388" algn="l" defTabSz="4064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223963" algn="l" defTabSz="4064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630363" algn="l" defTabSz="4064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040903" algn="l" defTabSz="408181" rtl="0" eaLnBrk="1" latinLnBrk="0" hangingPunct="1">
      <a:defRPr sz="1096" kern="1200">
        <a:solidFill>
          <a:schemeClr val="tx1"/>
        </a:solidFill>
        <a:latin typeface="+mn-lt"/>
        <a:ea typeface="+mn-ea"/>
        <a:cs typeface="+mn-cs"/>
      </a:defRPr>
    </a:lvl6pPr>
    <a:lvl7pPr marL="2449084" algn="l" defTabSz="408181" rtl="0" eaLnBrk="1" latinLnBrk="0" hangingPunct="1">
      <a:defRPr sz="1096" kern="1200">
        <a:solidFill>
          <a:schemeClr val="tx1"/>
        </a:solidFill>
        <a:latin typeface="+mn-lt"/>
        <a:ea typeface="+mn-ea"/>
        <a:cs typeface="+mn-cs"/>
      </a:defRPr>
    </a:lvl7pPr>
    <a:lvl8pPr marL="2857264" algn="l" defTabSz="408181" rtl="0" eaLnBrk="1" latinLnBrk="0" hangingPunct="1">
      <a:defRPr sz="1096" kern="1200">
        <a:solidFill>
          <a:schemeClr val="tx1"/>
        </a:solidFill>
        <a:latin typeface="+mn-lt"/>
        <a:ea typeface="+mn-ea"/>
        <a:cs typeface="+mn-cs"/>
      </a:defRPr>
    </a:lvl8pPr>
    <a:lvl9pPr marL="3265445" algn="l" defTabSz="408181" rtl="0" eaLnBrk="1" latinLnBrk="0" hangingPunct="1">
      <a:defRPr sz="10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olo della presen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D75A25-7319-4B07-8C9F-53EEB77F0C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197" y="1676113"/>
            <a:ext cx="7199166" cy="644524"/>
          </a:xfrm>
          <a:prstGeom prst="rect">
            <a:avLst/>
          </a:prstGeom>
        </p:spPr>
        <p:txBody>
          <a:bodyPr/>
          <a:lstStyle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lang="en-GB" sz="3600" b="1" kern="1200" dirty="0">
                <a:solidFill>
                  <a:srgbClr val="0F3A8A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r>
              <a:rPr lang="it-IT"/>
              <a:t>Fare clic per modificare il titolo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CB7AE8F-85DB-40A3-875B-A22678344A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844" y="2286436"/>
            <a:ext cx="7197725" cy="3736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modificare il sottotitolo</a:t>
            </a: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409B4F14-CA74-479B-8A01-6F257104DD26}"/>
              </a:ext>
            </a:extLst>
          </p:cNvPr>
          <p:cNvCxnSpPr>
            <a:cxnSpLocks/>
          </p:cNvCxnSpPr>
          <p:nvPr userDrawn="1"/>
        </p:nvCxnSpPr>
        <p:spPr>
          <a:xfrm>
            <a:off x="503238" y="2863850"/>
            <a:ext cx="733425" cy="0"/>
          </a:xfrm>
          <a:prstGeom prst="line">
            <a:avLst/>
          </a:prstGeom>
          <a:ln w="762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A27EAECA-83C4-4C3E-8077-CC9DE901F1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7554" y="3508375"/>
            <a:ext cx="3125788" cy="32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modificare nome e cognome</a:t>
            </a:r>
          </a:p>
          <a:p>
            <a:pPr lvl="0"/>
            <a:endParaRPr lang="it-IT"/>
          </a:p>
        </p:txBody>
      </p:sp>
      <p:sp>
        <p:nvSpPr>
          <p:cNvPr id="9" name="Segnaposto testo 7">
            <a:extLst>
              <a:ext uri="{FF2B5EF4-FFF2-40B4-BE49-F238E27FC236}">
                <a16:creationId xmlns:a16="http://schemas.microsoft.com/office/drawing/2014/main" id="{B89A4280-9B54-405F-BA82-D69B8A3384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552" y="3736974"/>
            <a:ext cx="3125788" cy="32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modificare ruolo</a:t>
            </a:r>
          </a:p>
        </p:txBody>
      </p:sp>
      <p:sp>
        <p:nvSpPr>
          <p:cNvPr id="7" name="Segnaposto testo 7">
            <a:extLst>
              <a:ext uri="{FF2B5EF4-FFF2-40B4-BE49-F238E27FC236}">
                <a16:creationId xmlns:a16="http://schemas.microsoft.com/office/drawing/2014/main" id="{4CDFFB89-CDB0-374C-BF7D-C977D5698D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7552" y="4152899"/>
            <a:ext cx="3125788" cy="32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modificare luogo e data</a:t>
            </a:r>
          </a:p>
          <a:p>
            <a:pPr lvl="0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412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Graz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7">
            <a:extLst>
              <a:ext uri="{FF2B5EF4-FFF2-40B4-BE49-F238E27FC236}">
                <a16:creationId xmlns:a16="http://schemas.microsoft.com/office/drawing/2014/main" id="{B89A4280-9B54-405F-BA82-D69B8A3384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551" y="2823295"/>
            <a:ext cx="6672121" cy="15062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inserire indirizzo e-mail</a:t>
            </a:r>
          </a:p>
        </p:txBody>
      </p:sp>
      <p:cxnSp>
        <p:nvCxnSpPr>
          <p:cNvPr id="10" name="Connettore 1 5">
            <a:extLst>
              <a:ext uri="{FF2B5EF4-FFF2-40B4-BE49-F238E27FC236}">
                <a16:creationId xmlns:a16="http://schemas.microsoft.com/office/drawing/2014/main" id="{527CC1C2-8BC6-4B3E-9835-708DF754A041}"/>
              </a:ext>
            </a:extLst>
          </p:cNvPr>
          <p:cNvCxnSpPr>
            <a:cxnSpLocks/>
          </p:cNvCxnSpPr>
          <p:nvPr userDrawn="1"/>
        </p:nvCxnSpPr>
        <p:spPr>
          <a:xfrm>
            <a:off x="503238" y="2571750"/>
            <a:ext cx="733425" cy="0"/>
          </a:xfrm>
          <a:prstGeom prst="line">
            <a:avLst/>
          </a:prstGeom>
          <a:ln w="762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9">
            <a:extLst>
              <a:ext uri="{FF2B5EF4-FFF2-40B4-BE49-F238E27FC236}">
                <a16:creationId xmlns:a16="http://schemas.microsoft.com/office/drawing/2014/main" id="{1C14BBFD-477D-49B0-8FC7-A46FBFD3D9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15925" y="1812925"/>
            <a:ext cx="6165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altLang="it-IT" sz="3200" b="1">
                <a:solidFill>
                  <a:srgbClr val="0F3A8A"/>
                </a:solidFill>
              </a:rPr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07555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Grazie Modificab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7">
            <a:extLst>
              <a:ext uri="{FF2B5EF4-FFF2-40B4-BE49-F238E27FC236}">
                <a16:creationId xmlns:a16="http://schemas.microsoft.com/office/drawing/2014/main" id="{B89A4280-9B54-405F-BA82-D69B8A3384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551" y="2823295"/>
            <a:ext cx="6672121" cy="15062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/>
            </a:lvl1pPr>
            <a:lvl2pPr marL="311150" indent="0">
              <a:buNone/>
              <a:defRPr/>
            </a:lvl2pPr>
            <a:lvl3pPr marL="622300" indent="0">
              <a:buNone/>
              <a:defRPr/>
            </a:lvl3pPr>
            <a:lvl4pPr marL="933450" indent="0">
              <a:buNone/>
              <a:defRPr/>
            </a:lvl4pPr>
            <a:lvl5pPr marL="1244600" indent="0">
              <a:buNone/>
              <a:defRPr/>
            </a:lvl5pPr>
          </a:lstStyle>
          <a:p>
            <a:pPr lvl="0"/>
            <a:r>
              <a:rPr lang="it-IT"/>
              <a:t>Fare clic per inserire indirizzo e-mail</a:t>
            </a:r>
          </a:p>
        </p:txBody>
      </p:sp>
      <p:cxnSp>
        <p:nvCxnSpPr>
          <p:cNvPr id="10" name="Connettore 1 5">
            <a:extLst>
              <a:ext uri="{FF2B5EF4-FFF2-40B4-BE49-F238E27FC236}">
                <a16:creationId xmlns:a16="http://schemas.microsoft.com/office/drawing/2014/main" id="{527CC1C2-8BC6-4B3E-9835-708DF754A041}"/>
              </a:ext>
            </a:extLst>
          </p:cNvPr>
          <p:cNvCxnSpPr>
            <a:cxnSpLocks/>
          </p:cNvCxnSpPr>
          <p:nvPr userDrawn="1"/>
        </p:nvCxnSpPr>
        <p:spPr>
          <a:xfrm>
            <a:off x="503238" y="2571750"/>
            <a:ext cx="733425" cy="0"/>
          </a:xfrm>
          <a:prstGeom prst="line">
            <a:avLst/>
          </a:prstGeom>
          <a:ln w="762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891717E-95F5-484D-AC4D-1E3120116E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7988" y="1812925"/>
            <a:ext cx="7281285" cy="584200"/>
          </a:xfrm>
          <a:prstGeom prst="rect">
            <a:avLst/>
          </a:prstGeom>
        </p:spPr>
        <p:txBody>
          <a:bodyPr/>
          <a:lstStyle>
            <a:lvl1pPr marL="0" indent="0" algn="l" defTabSz="406400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it-IT" sz="3200" b="1" kern="1200" dirty="0" smtClean="0">
                <a:solidFill>
                  <a:srgbClr val="0F3A8A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 lvl="0"/>
            <a:r>
              <a:rPr lang="it-IT"/>
              <a:t>Fare clic per «Grazie» in altra lingua</a:t>
            </a:r>
          </a:p>
        </p:txBody>
      </p:sp>
    </p:spTree>
    <p:extLst>
      <p:ext uri="{BB962C8B-B14F-4D97-AF65-F5344CB8AC3E}">
        <p14:creationId xmlns:p14="http://schemas.microsoft.com/office/powerpoint/2010/main" val="384771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DBFC47-F4B1-4921-9186-7753F25E8A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79863" y="2073132"/>
            <a:ext cx="5164137" cy="649287"/>
          </a:xfrm>
          <a:prstGeom prst="rect">
            <a:avLst/>
          </a:prstGeom>
          <a:solidFill>
            <a:srgbClr val="008EFF"/>
          </a:solidFill>
        </p:spPr>
        <p:txBody>
          <a:bodyPr anchor="ctr"/>
          <a:lstStyle>
            <a:lvl1pPr>
              <a:defRPr lang="en-GB" sz="2800" b="1" kern="1200" dirty="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r>
              <a:rPr lang="it-IT"/>
              <a:t>Fare clic per il titolo di sezione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787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n testo a sinistra e img scontorn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4D9180F-2F73-47A8-B690-8A3BDB1F73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6255" y="1440873"/>
            <a:ext cx="3881726" cy="311049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lang="it-IT" sz="1400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63CAC7-76C3-459D-B032-AED206200B9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856022" y="987426"/>
            <a:ext cx="3784742" cy="356393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sz="140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9C5402C-C7AF-4832-B71C-888E5FEB07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6400" y="987425"/>
            <a:ext cx="3881438" cy="38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GB"/>
              <a:t>Fare </a:t>
            </a:r>
            <a:r>
              <a:rPr lang="en-GB" err="1"/>
              <a:t>clic</a:t>
            </a:r>
            <a:r>
              <a:rPr lang="en-GB"/>
              <a:t> per </a:t>
            </a:r>
            <a:r>
              <a:rPr lang="en-GB" err="1"/>
              <a:t>inserire</a:t>
            </a:r>
            <a:r>
              <a:rPr lang="en-GB"/>
              <a:t> </a:t>
            </a:r>
            <a:r>
              <a:rPr lang="en-GB" err="1"/>
              <a:t>il</a:t>
            </a:r>
            <a:r>
              <a:rPr lang="en-GB"/>
              <a:t> </a:t>
            </a:r>
            <a:r>
              <a:rPr lang="en-GB" err="1"/>
              <a:t>titolo</a:t>
            </a:r>
            <a:r>
              <a:rPr lang="en-GB"/>
              <a:t> del </a:t>
            </a:r>
            <a:r>
              <a:rPr lang="en-GB" err="1"/>
              <a:t>paragrafo</a:t>
            </a:r>
            <a:endParaRPr lang="en-GB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474A4385-6DE6-8E4B-825F-EE95D432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255" y="0"/>
            <a:ext cx="8234508" cy="663575"/>
          </a:xfrm>
          <a:prstGeom prst="rect">
            <a:avLst/>
          </a:prstGeom>
        </p:spPr>
        <p:txBody>
          <a:bodyPr anchor="ctr" anchorCtr="0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58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n testo a destra e img scontorn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4D9180F-2F73-47A8-B690-8A3BDB1F73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35236" y="1440873"/>
            <a:ext cx="3805526" cy="311049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sz="140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63CAC7-76C3-459D-B032-AED206200B9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06255" y="987425"/>
            <a:ext cx="3841895" cy="356393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sz="140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9C5402C-C7AF-4832-B71C-888E5FEB07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35235" y="987425"/>
            <a:ext cx="3805384" cy="38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GB"/>
              <a:t>Fare </a:t>
            </a:r>
            <a:r>
              <a:rPr lang="en-GB" err="1"/>
              <a:t>clic</a:t>
            </a:r>
            <a:r>
              <a:rPr lang="en-GB"/>
              <a:t> per </a:t>
            </a:r>
            <a:r>
              <a:rPr lang="en-GB" err="1"/>
              <a:t>inserire</a:t>
            </a:r>
            <a:r>
              <a:rPr lang="en-GB"/>
              <a:t> </a:t>
            </a:r>
            <a:r>
              <a:rPr lang="en-GB" err="1"/>
              <a:t>il</a:t>
            </a:r>
            <a:r>
              <a:rPr lang="en-GB"/>
              <a:t> </a:t>
            </a:r>
            <a:r>
              <a:rPr lang="en-GB" err="1"/>
              <a:t>titolo</a:t>
            </a:r>
            <a:r>
              <a:rPr lang="en-GB"/>
              <a:t> del </a:t>
            </a:r>
            <a:r>
              <a:rPr lang="en-GB" err="1"/>
              <a:t>paragrafo</a:t>
            </a:r>
            <a:endParaRPr lang="en-GB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5CF30F87-C3D6-684E-BCAB-6B01ABBC6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255" y="0"/>
            <a:ext cx="8234508" cy="663575"/>
          </a:xfrm>
          <a:prstGeom prst="rect">
            <a:avLst/>
          </a:prstGeom>
        </p:spPr>
        <p:txBody>
          <a:bodyPr anchor="ctr" anchorCtr="0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995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n test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4D9180F-2F73-47A8-B690-8A3BDB1F73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6254" y="1440873"/>
            <a:ext cx="3841895" cy="311049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sz="140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9C5402C-C7AF-4832-B71C-888E5FEB07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6399" y="987425"/>
            <a:ext cx="3841749" cy="38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GB"/>
              <a:t>Fare </a:t>
            </a:r>
            <a:r>
              <a:rPr lang="en-GB" err="1"/>
              <a:t>clic</a:t>
            </a:r>
            <a:r>
              <a:rPr lang="en-GB"/>
              <a:t> per </a:t>
            </a:r>
            <a:r>
              <a:rPr lang="en-GB" err="1"/>
              <a:t>inserire</a:t>
            </a:r>
            <a:r>
              <a:rPr lang="en-GB"/>
              <a:t> </a:t>
            </a:r>
            <a:r>
              <a:rPr lang="en-GB" err="1"/>
              <a:t>il</a:t>
            </a:r>
            <a:r>
              <a:rPr lang="en-GB"/>
              <a:t> </a:t>
            </a:r>
            <a:r>
              <a:rPr lang="en-GB" err="1"/>
              <a:t>titolo</a:t>
            </a:r>
            <a:r>
              <a:rPr lang="en-GB"/>
              <a:t> del </a:t>
            </a:r>
            <a:r>
              <a:rPr lang="en-GB" err="1"/>
              <a:t>paragrafo</a:t>
            </a:r>
            <a:endParaRPr lang="en-GB"/>
          </a:p>
        </p:txBody>
      </p:sp>
      <p:sp>
        <p:nvSpPr>
          <p:cNvPr id="4" name="Segnaposto immagine 3">
            <a:extLst>
              <a:ext uri="{FF2B5EF4-FFF2-40B4-BE49-F238E27FC236}">
                <a16:creationId xmlns:a16="http://schemas.microsoft.com/office/drawing/2014/main" id="{1EDFCD61-9DB7-4C2C-AB01-8761F0D391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7603BE82-CDDD-3C4B-BDFC-B57747EC98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255" y="0"/>
            <a:ext cx="3841895" cy="663575"/>
          </a:xfrm>
          <a:prstGeom prst="rect">
            <a:avLst/>
          </a:prstGeom>
        </p:spPr>
        <p:txBody>
          <a:bodyPr anchor="ctr" anchorCtr="0"/>
          <a:lstStyle/>
          <a:p>
            <a:r>
              <a:rPr lang="it-IT"/>
              <a:t>Fare clic per modificare il titolo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54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solo testo su due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4D9180F-2F73-47A8-B690-8A3BDB1F73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6255" y="1440873"/>
            <a:ext cx="3881726" cy="311049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lang="it-IT" sz="1400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6F30CC4-C90E-449A-B4F1-3FBD4C41C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255" y="0"/>
            <a:ext cx="8234508" cy="663575"/>
          </a:xfrm>
          <a:prstGeom prst="rect">
            <a:avLst/>
          </a:prstGeom>
        </p:spPr>
        <p:txBody>
          <a:bodyPr anchor="ctr" anchorCtr="0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9C5402C-C7AF-4832-B71C-888E5FEB07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6400" y="987425"/>
            <a:ext cx="3881438" cy="38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GB"/>
              <a:t>Fare </a:t>
            </a:r>
            <a:r>
              <a:rPr lang="en-GB" err="1"/>
              <a:t>clic</a:t>
            </a:r>
            <a:r>
              <a:rPr lang="en-GB"/>
              <a:t> per </a:t>
            </a:r>
            <a:r>
              <a:rPr lang="en-GB" err="1"/>
              <a:t>inserire</a:t>
            </a:r>
            <a:r>
              <a:rPr lang="en-GB"/>
              <a:t> </a:t>
            </a:r>
            <a:r>
              <a:rPr lang="en-GB" err="1"/>
              <a:t>il</a:t>
            </a:r>
            <a:r>
              <a:rPr lang="en-GB"/>
              <a:t> </a:t>
            </a:r>
            <a:r>
              <a:rPr lang="en-GB" err="1"/>
              <a:t>titolo</a:t>
            </a:r>
            <a:r>
              <a:rPr lang="en-GB"/>
              <a:t> del </a:t>
            </a:r>
            <a:r>
              <a:rPr lang="en-GB" err="1"/>
              <a:t>paragrafo</a:t>
            </a:r>
            <a:endParaRPr lang="en-GB"/>
          </a:p>
        </p:txBody>
      </p:sp>
      <p:sp>
        <p:nvSpPr>
          <p:cNvPr id="7" name="Segnaposto testo 4">
            <a:extLst>
              <a:ext uri="{FF2B5EF4-FFF2-40B4-BE49-F238E27FC236}">
                <a16:creationId xmlns:a16="http://schemas.microsoft.com/office/drawing/2014/main" id="{93C029E2-DA73-47C3-8A56-9E83553112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00457" y="1440874"/>
            <a:ext cx="3840305" cy="3117416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294CE"/>
              </a:buClr>
              <a:buNone/>
              <a:defRPr lang="it-IT" sz="1400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Segnaposto testo 7">
            <a:extLst>
              <a:ext uri="{FF2B5EF4-FFF2-40B4-BE49-F238E27FC236}">
                <a16:creationId xmlns:a16="http://schemas.microsoft.com/office/drawing/2014/main" id="{618F923D-CC67-404F-9BB5-8D5EB34E09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00321" y="994352"/>
            <a:ext cx="3840442" cy="38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GB"/>
              <a:t>Fare </a:t>
            </a:r>
            <a:r>
              <a:rPr lang="en-GB" err="1"/>
              <a:t>clic</a:t>
            </a:r>
            <a:r>
              <a:rPr lang="en-GB"/>
              <a:t> per </a:t>
            </a:r>
            <a:r>
              <a:rPr lang="en-GB" err="1"/>
              <a:t>inserire</a:t>
            </a:r>
            <a:r>
              <a:rPr lang="en-GB"/>
              <a:t> </a:t>
            </a:r>
            <a:r>
              <a:rPr lang="en-GB" err="1"/>
              <a:t>il</a:t>
            </a:r>
            <a:r>
              <a:rPr lang="en-GB"/>
              <a:t> </a:t>
            </a:r>
            <a:r>
              <a:rPr lang="en-GB" err="1"/>
              <a:t>titolo</a:t>
            </a:r>
            <a:r>
              <a:rPr lang="en-GB"/>
              <a:t> del </a:t>
            </a:r>
            <a:r>
              <a:rPr lang="en-GB" err="1"/>
              <a:t>paragrafo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2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e 9">
            <a:extLst>
              <a:ext uri="{FF2B5EF4-FFF2-40B4-BE49-F238E27FC236}">
                <a16:creationId xmlns:a16="http://schemas.microsoft.com/office/drawing/2014/main" id="{FF1FA5CC-96E9-5444-BAD4-A4A7700DDA7E}"/>
              </a:ext>
            </a:extLst>
          </p:cNvPr>
          <p:cNvSpPr/>
          <p:nvPr userDrawn="1"/>
        </p:nvSpPr>
        <p:spPr>
          <a:xfrm>
            <a:off x="8674100" y="4773613"/>
            <a:ext cx="307975" cy="244475"/>
          </a:xfrm>
          <a:prstGeom prst="ellipse">
            <a:avLst/>
          </a:prstGeom>
          <a:solidFill>
            <a:srgbClr val="00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2163" tIns="31081" rIns="62163" bIns="31081" anchor="ctr"/>
          <a:lstStyle/>
          <a:p>
            <a:pPr algn="ctr" defTabSz="407604">
              <a:defRPr/>
            </a:pPr>
            <a:endParaRPr lang="it-IT" sz="1428"/>
          </a:p>
        </p:txBody>
      </p:sp>
      <p:sp>
        <p:nvSpPr>
          <p:cNvPr id="8" name="Segnaposto numero diapositiva 5">
            <a:extLst>
              <a:ext uri="{FF2B5EF4-FFF2-40B4-BE49-F238E27FC236}">
                <a16:creationId xmlns:a16="http://schemas.microsoft.com/office/drawing/2014/main" id="{9A549322-2107-DD43-B17F-B9956E01EDD0}"/>
              </a:ext>
            </a:extLst>
          </p:cNvPr>
          <p:cNvSpPr txBox="1">
            <a:spLocks/>
          </p:cNvSpPr>
          <p:nvPr userDrawn="1"/>
        </p:nvSpPr>
        <p:spPr>
          <a:xfrm>
            <a:off x="8515350" y="4743450"/>
            <a:ext cx="628650" cy="293688"/>
          </a:xfrm>
          <a:prstGeom prst="rect">
            <a:avLst/>
          </a:prstGeom>
          <a:noFill/>
        </p:spPr>
        <p:txBody>
          <a:bodyPr lIns="0" tIns="0" rIns="0" bIns="0" anchor="ctr" anchorCtr="1"/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407604" eaLnBrk="1" hangingPunct="1">
              <a:defRPr/>
            </a:pPr>
            <a:fld id="{20FF3810-03C5-4C27-963F-7600436590F1}" type="slidenum">
              <a:rPr lang="it-IT" altLang="it-IT" sz="612" b="1" smtClean="0">
                <a:solidFill>
                  <a:schemeClr val="bg1"/>
                </a:solidFill>
              </a:rPr>
              <a:pPr defTabSz="407604" eaLnBrk="1" hangingPunct="1">
                <a:defRPr/>
              </a:pPr>
              <a:t>‹N›</a:t>
            </a:fld>
            <a:endParaRPr lang="it-IT" altLang="it-IT" sz="612" b="1">
              <a:solidFill>
                <a:schemeClr val="bg1"/>
              </a:solidFill>
            </a:endParaRPr>
          </a:p>
        </p:txBody>
      </p:sp>
      <p:pic>
        <p:nvPicPr>
          <p:cNvPr id="2052" name="Immagine 2">
            <a:extLst>
              <a:ext uri="{FF2B5EF4-FFF2-40B4-BE49-F238E27FC236}">
                <a16:creationId xmlns:a16="http://schemas.microsoft.com/office/drawing/2014/main" id="{E0076E0B-87B0-4623-9DCE-13546C633C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91344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e 4">
            <a:extLst>
              <a:ext uri="{FF2B5EF4-FFF2-40B4-BE49-F238E27FC236}">
                <a16:creationId xmlns:a16="http://schemas.microsoft.com/office/drawing/2014/main" id="{8F81CA74-B8C9-7441-B872-92E304F73B78}"/>
              </a:ext>
            </a:extLst>
          </p:cNvPr>
          <p:cNvSpPr/>
          <p:nvPr userDrawn="1"/>
        </p:nvSpPr>
        <p:spPr>
          <a:xfrm>
            <a:off x="7232650" y="3119438"/>
            <a:ext cx="246063" cy="244475"/>
          </a:xfrm>
          <a:prstGeom prst="ellipse">
            <a:avLst/>
          </a:prstGeom>
          <a:solidFill>
            <a:srgbClr val="00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2163" tIns="31081" rIns="62163" bIns="31081" anchor="ctr"/>
          <a:lstStyle/>
          <a:p>
            <a:pPr algn="ctr" defTabSz="407604">
              <a:defRPr/>
            </a:pPr>
            <a:endParaRPr lang="it-IT" sz="1428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D04B7616-6592-7240-82D8-BF87B093EB1D}"/>
              </a:ext>
            </a:extLst>
          </p:cNvPr>
          <p:cNvSpPr/>
          <p:nvPr userDrawn="1"/>
        </p:nvSpPr>
        <p:spPr>
          <a:xfrm>
            <a:off x="5122863" y="4587875"/>
            <a:ext cx="123825" cy="123825"/>
          </a:xfrm>
          <a:prstGeom prst="ellipse">
            <a:avLst/>
          </a:prstGeom>
          <a:solidFill>
            <a:srgbClr val="00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2163" tIns="31081" rIns="62163" bIns="31081" anchor="ctr"/>
          <a:lstStyle/>
          <a:p>
            <a:pPr algn="ctr" defTabSz="407604">
              <a:defRPr/>
            </a:pPr>
            <a:endParaRPr lang="it-IT" sz="1428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041C9723-C6A5-7D4D-849A-F0D45FAE1FDC}"/>
              </a:ext>
            </a:extLst>
          </p:cNvPr>
          <p:cNvSpPr/>
          <p:nvPr userDrawn="1"/>
        </p:nvSpPr>
        <p:spPr>
          <a:xfrm>
            <a:off x="8550275" y="3429000"/>
            <a:ext cx="123825" cy="122238"/>
          </a:xfrm>
          <a:prstGeom prst="ellipse">
            <a:avLst/>
          </a:prstGeom>
          <a:solidFill>
            <a:srgbClr val="00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2163" tIns="31081" rIns="62163" bIns="31081" anchor="ctr"/>
          <a:lstStyle/>
          <a:p>
            <a:pPr algn="ctr" defTabSz="407604">
              <a:defRPr/>
            </a:pPr>
            <a:endParaRPr lang="it-IT" sz="1428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21B9F87D-36FA-1FD9-109A-AA1907176BD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62183" y="514805"/>
            <a:ext cx="1895103" cy="652559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988B241F-2C79-465A-3AEE-5FEF77278A3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7629998" y="3831478"/>
            <a:ext cx="897791" cy="911957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3" r:id="rId2"/>
    <p:sldLayoutId id="2147484196" r:id="rId3"/>
  </p:sldLayoutIdLst>
  <p:txStyles>
    <p:titleStyle>
      <a:lvl1pPr algn="ctr" defTabSz="309563" rtl="0" eaLnBrk="1" fontAlgn="base" hangingPunct="1">
        <a:spcBef>
          <a:spcPct val="0"/>
        </a:spcBef>
        <a:spcAft>
          <a:spcPct val="0"/>
        </a:spcAft>
        <a:defRPr sz="29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309563" rtl="0" eaLnBrk="1" fontAlgn="base" hangingPunct="1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309563" rtl="0" eaLnBrk="1" fontAlgn="base" hangingPunct="1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309563" rtl="0" eaLnBrk="1" fontAlgn="base" hangingPunct="1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309563" rtl="0" eaLnBrk="1" fontAlgn="base" hangingPunct="1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310942" algn="ctr" defTabSz="310942" rtl="0" eaLnBrk="1" fontAlgn="base" hangingPunct="1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621883" algn="ctr" defTabSz="310942" rtl="0" eaLnBrk="1" fontAlgn="base" hangingPunct="1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932825" algn="ctr" defTabSz="310942" rtl="0" eaLnBrk="1" fontAlgn="base" hangingPunct="1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243767" algn="ctr" defTabSz="310942" rtl="0" eaLnBrk="1" fontAlgn="base" hangingPunct="1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231775" indent="-231775" algn="l" defTabSz="3095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504825" indent="-193675" algn="l" defTabSz="3095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776288" indent="-153988" algn="l" defTabSz="3095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087438" indent="-153988" algn="l" defTabSz="3095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1398588" indent="-153988" algn="l" defTabSz="3095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1710179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2021121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2332063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8pPr>
      <a:lvl9pPr marL="2643005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942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883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825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3767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4709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5650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6592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7534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orient="horz" pos="1053" userDrawn="1">
          <p15:clr>
            <a:srgbClr val="F26B43"/>
          </p15:clr>
        </p15:guide>
        <p15:guide id="4" pos="317" userDrawn="1">
          <p15:clr>
            <a:srgbClr val="F26B43"/>
          </p15:clr>
        </p15:guide>
        <p15:guide id="5" orient="horz" pos="221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1">
            <a:extLst>
              <a:ext uri="{FF2B5EF4-FFF2-40B4-BE49-F238E27FC236}">
                <a16:creationId xmlns:a16="http://schemas.microsoft.com/office/drawing/2014/main" id="{63FC9DFD-61E1-4F6C-86AB-385E631995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854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magine 13">
            <a:extLst>
              <a:ext uri="{FF2B5EF4-FFF2-40B4-BE49-F238E27FC236}">
                <a16:creationId xmlns:a16="http://schemas.microsoft.com/office/drawing/2014/main" id="{2CC5766F-7323-4C7C-A555-C0F2E77B64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053" r="78703"/>
          <a:stretch>
            <a:fillRect/>
          </a:stretch>
        </p:blipFill>
        <p:spPr bwMode="auto">
          <a:xfrm>
            <a:off x="0" y="4589463"/>
            <a:ext cx="1947863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EF62229E-E6BE-4145-A8F5-A8DE5DE28ACF}"/>
              </a:ext>
            </a:extLst>
          </p:cNvPr>
          <p:cNvCxnSpPr>
            <a:cxnSpLocks/>
          </p:cNvCxnSpPr>
          <p:nvPr userDrawn="1"/>
        </p:nvCxnSpPr>
        <p:spPr>
          <a:xfrm>
            <a:off x="503238" y="663575"/>
            <a:ext cx="733425" cy="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90" r:id="rId2"/>
    <p:sldLayoutId id="2147484191" r:id="rId3"/>
    <p:sldLayoutId id="2147484192" r:id="rId4"/>
  </p:sldLayoutIdLst>
  <p:txStyles>
    <p:titleStyle>
      <a:lvl1pPr algn="l" defTabSz="309563" rtl="0" eaLnBrk="0" fontAlgn="base" hangingPunct="0">
        <a:spcBef>
          <a:spcPct val="0"/>
        </a:spcBef>
        <a:spcAft>
          <a:spcPct val="0"/>
        </a:spcAft>
        <a:defRPr lang="en-GB" sz="2000" b="1" kern="1200" dirty="0" smtClean="0">
          <a:solidFill>
            <a:srgbClr val="123880"/>
          </a:solidFill>
          <a:latin typeface="Calibri" panose="020F0502020204030204" pitchFamily="34" charset="0"/>
          <a:ea typeface="MS PGothic" panose="020B0600070205080204" pitchFamily="34" charset="-128"/>
          <a:cs typeface="+mn-cs"/>
        </a:defRPr>
      </a:lvl1pPr>
      <a:lvl2pPr algn="ctr" defTabSz="309563" rtl="0" eaLnBrk="0" fontAlgn="base" hangingPunct="0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309563" rtl="0" eaLnBrk="0" fontAlgn="base" hangingPunct="0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309563" rtl="0" eaLnBrk="0" fontAlgn="base" hangingPunct="0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309563" rtl="0" eaLnBrk="0" fontAlgn="base" hangingPunct="0">
        <a:spcBef>
          <a:spcPct val="0"/>
        </a:spcBef>
        <a:spcAft>
          <a:spcPct val="0"/>
        </a:spcAft>
        <a:defRPr sz="29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310942" algn="ctr" defTabSz="310942" rtl="0" fontAlgn="base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621883" algn="ctr" defTabSz="310942" rtl="0" fontAlgn="base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932825" algn="ctr" defTabSz="310942" rtl="0" fontAlgn="base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243767" algn="ctr" defTabSz="310942" rtl="0" fontAlgn="base">
        <a:spcBef>
          <a:spcPct val="0"/>
        </a:spcBef>
        <a:spcAft>
          <a:spcPct val="0"/>
        </a:spcAft>
        <a:defRPr sz="2992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231775" indent="-231775" algn="l" defTabSz="309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504825" indent="-193675" algn="l" defTabSz="309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776288" indent="-153988" algn="l" defTabSz="309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087438" indent="-153988" algn="l" defTabSz="309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1398588" indent="-153988" algn="l" defTabSz="309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1710179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2021121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2332063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8pPr>
      <a:lvl9pPr marL="2643005" indent="-155471" algn="l" defTabSz="310942" rtl="0" eaLnBrk="1" latinLnBrk="0" hangingPunct="1">
        <a:spcBef>
          <a:spcPct val="20000"/>
        </a:spcBef>
        <a:buFont typeface="Arial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942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883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825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3767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4709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5650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6592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7534" algn="l" defTabSz="310942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17" userDrawn="1">
          <p15:clr>
            <a:srgbClr val="F26B43"/>
          </p15:clr>
        </p15:guide>
        <p15:guide id="4" pos="5443" userDrawn="1">
          <p15:clr>
            <a:srgbClr val="F26B43"/>
          </p15:clr>
        </p15:guide>
        <p15:guide id="5" orient="horz" pos="418" userDrawn="1">
          <p15:clr>
            <a:srgbClr val="F26B43"/>
          </p15:clr>
        </p15:guide>
        <p15:guide id="6" orient="horz" pos="2867" userDrawn="1">
          <p15:clr>
            <a:srgbClr val="F26B43"/>
          </p15:clr>
        </p15:guide>
        <p15:guide id="7" orient="horz" pos="622" userDrawn="1">
          <p15:clr>
            <a:srgbClr val="F26B43"/>
          </p15:clr>
        </p15:guide>
        <p15:guide id="8" pos="2676" userDrawn="1">
          <p15:clr>
            <a:srgbClr val="F26B43"/>
          </p15:clr>
        </p15:guide>
        <p15:guide id="9" pos="30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zi.regione.piemonte.it/catalogo/esenzione" TargetMode="External"/><Relationship Id="rId2" Type="http://schemas.openxmlformats.org/officeDocument/2006/relationships/hyperlink" Target="https://assistenzapua.sistemapiemonte.it/#/ESENPAT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operatori.salutepiemonte.it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F358CE3C-5850-BF4B-B9C0-CDB6884D0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403" y="1540024"/>
            <a:ext cx="7199166" cy="644524"/>
          </a:xfrm>
        </p:spPr>
        <p:txBody>
          <a:bodyPr/>
          <a:lstStyle/>
          <a:p>
            <a:r>
              <a:rPr lang="it-IT" altLang="it-IT" sz="2000" b="1" dirty="0">
                <a:solidFill>
                  <a:srgbClr val="0F3A8A"/>
                </a:solidFill>
              </a:rPr>
              <a:t>Sistema Regionale Esenzioni</a:t>
            </a:r>
            <a:endParaRPr lang="it-IT" sz="1800" dirty="0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4D384C9-D66F-3F49-BD10-790C6E6A21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4725" y="3211009"/>
            <a:ext cx="3125788" cy="322400"/>
          </a:xfrm>
        </p:spPr>
        <p:txBody>
          <a:bodyPr/>
          <a:lstStyle/>
          <a:p>
            <a:r>
              <a:rPr lang="it-IT" i="1" dirty="0"/>
              <a:t>Servizi Digitali</a:t>
            </a:r>
          </a:p>
          <a:p>
            <a:endParaRPr lang="it-IT" i="1" dirty="0"/>
          </a:p>
          <a:p>
            <a:r>
              <a:rPr lang="it-IT" i="1" dirty="0"/>
              <a:t>Ottobre 2025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4291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003ED-F79F-7CF1-793A-EA38E0DA8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B8EAABC-D865-EB20-5314-FFFE06EF0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131" y="0"/>
            <a:ext cx="8274032" cy="663575"/>
          </a:xfrm>
        </p:spPr>
        <p:txBody>
          <a:bodyPr/>
          <a:lstStyle/>
          <a:p>
            <a:r>
              <a:rPr lang="it-IT" dirty="0"/>
              <a:t>SISTEMA ESENZIONI – ACCESSO AL SERVIZIO e ASSISTENZA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6636CF2-C050-550F-3418-B170AB3D6D14}"/>
              </a:ext>
            </a:extLst>
          </p:cNvPr>
          <p:cNvSpPr txBox="1"/>
          <p:nvPr/>
        </p:nvSpPr>
        <p:spPr>
          <a:xfrm>
            <a:off x="735981" y="2772472"/>
            <a:ext cx="642573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Richiesta assistenza tramite il form assistenza: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Per eventuali problemi è necessario effettuare una richiesta tramite il form di assistenza </a:t>
            </a:r>
            <a:r>
              <a:rPr lang="it-IT" dirty="0">
                <a:hlinkClick r:id="rId2"/>
              </a:rPr>
              <a:t>https://assistenzapua.sistemapiemonte.it/#/ESENPAT</a:t>
            </a:r>
            <a:r>
              <a:rPr lang="it-IT" dirty="0"/>
              <a:t>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1B3A490-70AA-2056-F2F9-E3AEAB7B18C5}"/>
              </a:ext>
            </a:extLst>
          </p:cNvPr>
          <p:cNvSpPr txBox="1"/>
          <p:nvPr/>
        </p:nvSpPr>
        <p:spPr>
          <a:xfrm>
            <a:off x="735981" y="925165"/>
            <a:ext cx="790767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/>
              <a:t>Accesso al sistema</a:t>
            </a:r>
            <a:r>
              <a:rPr lang="it-IT" dirty="0"/>
              <a:t>: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Catalogo servizi regione Piemonte </a:t>
            </a:r>
            <a:r>
              <a:rPr lang="it-IT" dirty="0">
                <a:hlinkClick r:id="rId3"/>
              </a:rPr>
              <a:t>https://servizi.regione.piemonte.it/catalogo/esenzione</a:t>
            </a:r>
            <a:endParaRPr lang="it-IT" dirty="0"/>
          </a:p>
          <a:p>
            <a:r>
              <a:rPr lang="it-IT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Salute Piemonte - sezione Operatori </a:t>
            </a:r>
            <a:r>
              <a:rPr lang="it-IT" dirty="0">
                <a:hlinkClick r:id="rId4"/>
              </a:rPr>
              <a:t>https://operatori.salutepiemonte.it/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605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CA8FA-059B-3084-ABB3-D3754D724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76C6DFF-3390-9BA5-9FA2-D98B275D8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131" y="0"/>
            <a:ext cx="8274032" cy="663575"/>
          </a:xfrm>
        </p:spPr>
        <p:txBody>
          <a:bodyPr/>
          <a:lstStyle/>
          <a:p>
            <a:r>
              <a:rPr lang="it-IT" dirty="0"/>
              <a:t>SISTEMA ESENZIONI – ATTIVITA’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A3D9141-D452-68D7-D85F-B6CA965DD0D6}"/>
              </a:ext>
            </a:extLst>
          </p:cNvPr>
          <p:cNvSpPr txBox="1"/>
          <p:nvPr/>
        </p:nvSpPr>
        <p:spPr>
          <a:xfrm>
            <a:off x="939338" y="870453"/>
            <a:ext cx="710440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Attivazione del servizio: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Comunicazione </a:t>
            </a:r>
            <a:r>
              <a:rPr lang="it-IT" b="1" dirty="0"/>
              <a:t>matricole</a:t>
            </a:r>
            <a:r>
              <a:rPr lang="it-IT" dirty="0"/>
              <a:t> degli ambulatori dove viene accettato l’assistito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/>
              <a:t>Abilitazione</a:t>
            </a:r>
            <a:r>
              <a:rPr lang="it-IT" dirty="0"/>
              <a:t> all’accesso degli </a:t>
            </a:r>
            <a:r>
              <a:rPr lang="it-IT" b="1" dirty="0"/>
              <a:t>utenti</a:t>
            </a:r>
            <a:r>
              <a:rPr lang="it-IT" dirty="0"/>
              <a:t> tramite il sistema Configuratore (medici e operatori)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Indicazione del </a:t>
            </a:r>
            <a:r>
              <a:rPr lang="it-IT" b="1" dirty="0"/>
              <a:t>dominio</a:t>
            </a:r>
            <a:r>
              <a:rPr lang="it-IT" dirty="0"/>
              <a:t> di firma dell’ASL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Comunicazione dell’</a:t>
            </a:r>
            <a:r>
              <a:rPr lang="it-IT" b="1" dirty="0"/>
              <a:t>attivazione del Back Office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467E654-F7D4-66A4-2AE1-20348F1879D4}"/>
              </a:ext>
            </a:extLst>
          </p:cNvPr>
          <p:cNvSpPr txBox="1"/>
          <p:nvPr/>
        </p:nvSpPr>
        <p:spPr>
          <a:xfrm>
            <a:off x="998812" y="3068025"/>
            <a:ext cx="64257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Integrazione RCD per invio a FSE: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Prendere contatti con CSI Piemonte per l’avvio dell’integrazione</a:t>
            </a:r>
          </a:p>
        </p:txBody>
      </p:sp>
    </p:spTree>
    <p:extLst>
      <p:ext uri="{BB962C8B-B14F-4D97-AF65-F5344CB8AC3E}">
        <p14:creationId xmlns:p14="http://schemas.microsoft.com/office/powerpoint/2010/main" val="2697201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A00D50D-43E4-0147-20C8-87499205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Scenario Medico Specialista (ASL)</a:t>
            </a:r>
          </a:p>
        </p:txBody>
      </p:sp>
      <p:pic>
        <p:nvPicPr>
          <p:cNvPr id="7" name="Elemento grafico 6" descr="Medico (maschile) con riempimento a tinta unita">
            <a:extLst>
              <a:ext uri="{FF2B5EF4-FFF2-40B4-BE49-F238E27FC236}">
                <a16:creationId xmlns:a16="http://schemas.microsoft.com/office/drawing/2014/main" id="{C9123233-6FBC-7394-3E07-464414859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3" y="1577022"/>
            <a:ext cx="914400" cy="914400"/>
          </a:xfrm>
          <a:prstGeom prst="rect">
            <a:avLst/>
          </a:prstGeom>
        </p:spPr>
      </p:pic>
      <p:sp>
        <p:nvSpPr>
          <p:cNvPr id="8" name="Ovale 7">
            <a:extLst>
              <a:ext uri="{FF2B5EF4-FFF2-40B4-BE49-F238E27FC236}">
                <a16:creationId xmlns:a16="http://schemas.microsoft.com/office/drawing/2014/main" id="{6AEB68C4-DBD9-8C74-257C-F0A4C4C66A91}"/>
              </a:ext>
            </a:extLst>
          </p:cNvPr>
          <p:cNvSpPr/>
          <p:nvPr/>
        </p:nvSpPr>
        <p:spPr>
          <a:xfrm>
            <a:off x="1055770" y="1783520"/>
            <a:ext cx="1280002" cy="6635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Crea certificato di patologia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DC8033C5-6A82-0616-047D-98F07610F26D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779395" y="2115308"/>
            <a:ext cx="276375" cy="26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37260992-9BB5-8827-FD6A-A3090A902126}"/>
              </a:ext>
            </a:extLst>
          </p:cNvPr>
          <p:cNvSpPr/>
          <p:nvPr/>
        </p:nvSpPr>
        <p:spPr>
          <a:xfrm>
            <a:off x="2607008" y="1744522"/>
            <a:ext cx="1276925" cy="7469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Firma certificato di patologia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144107C3-A43E-BF4D-A02C-473E635106C0}"/>
              </a:ext>
            </a:extLst>
          </p:cNvPr>
          <p:cNvCxnSpPr>
            <a:cxnSpLocks/>
            <a:stCxn id="8" idx="6"/>
            <a:endCxn id="13" idx="2"/>
          </p:cNvCxnSpPr>
          <p:nvPr/>
        </p:nvCxnSpPr>
        <p:spPr>
          <a:xfrm>
            <a:off x="2335772" y="2115308"/>
            <a:ext cx="271236" cy="26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ecisione 15">
            <a:extLst>
              <a:ext uri="{FF2B5EF4-FFF2-40B4-BE49-F238E27FC236}">
                <a16:creationId xmlns:a16="http://schemas.microsoft.com/office/drawing/2014/main" id="{68A1F607-9F34-4D95-26E2-38D35F9A0487}"/>
              </a:ext>
            </a:extLst>
          </p:cNvPr>
          <p:cNvSpPr/>
          <p:nvPr/>
        </p:nvSpPr>
        <p:spPr>
          <a:xfrm>
            <a:off x="4575476" y="1974632"/>
            <a:ext cx="312234" cy="28667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4A5E1E8A-EA8E-42A9-6E14-6FF56A811708}"/>
              </a:ext>
            </a:extLst>
          </p:cNvPr>
          <p:cNvCxnSpPr>
            <a:cxnSpLocks/>
            <a:stCxn id="13" idx="6"/>
            <a:endCxn id="16" idx="1"/>
          </p:cNvCxnSpPr>
          <p:nvPr/>
        </p:nvCxnSpPr>
        <p:spPr>
          <a:xfrm>
            <a:off x="3883933" y="2117972"/>
            <a:ext cx="6915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e 18">
            <a:extLst>
              <a:ext uri="{FF2B5EF4-FFF2-40B4-BE49-F238E27FC236}">
                <a16:creationId xmlns:a16="http://schemas.microsoft.com/office/drawing/2014/main" id="{5D21986A-FCAD-02F4-A694-36A48F8E1415}"/>
              </a:ext>
            </a:extLst>
          </p:cNvPr>
          <p:cNvSpPr/>
          <p:nvPr/>
        </p:nvSpPr>
        <p:spPr>
          <a:xfrm>
            <a:off x="4112914" y="239126"/>
            <a:ext cx="1226876" cy="7234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Rilascia esenzione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383365C8-930B-C3F4-7B42-5C764704EFB3}"/>
              </a:ext>
            </a:extLst>
          </p:cNvPr>
          <p:cNvCxnSpPr>
            <a:cxnSpLocks/>
            <a:stCxn id="16" idx="0"/>
            <a:endCxn id="19" idx="4"/>
          </p:cNvCxnSpPr>
          <p:nvPr/>
        </p:nvCxnSpPr>
        <p:spPr>
          <a:xfrm flipH="1" flipV="1">
            <a:off x="4726352" y="962572"/>
            <a:ext cx="5241" cy="10120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5756CA88-C902-1D9C-210C-FF777AE1054F}"/>
              </a:ext>
            </a:extLst>
          </p:cNvPr>
          <p:cNvSpPr txBox="1"/>
          <p:nvPr/>
        </p:nvSpPr>
        <p:spPr>
          <a:xfrm>
            <a:off x="3576429" y="1118826"/>
            <a:ext cx="130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di residenza dell’assistito </a:t>
            </a:r>
            <a:r>
              <a:rPr lang="it-IT" sz="1200" b="1" dirty="0"/>
              <a:t>= </a:t>
            </a:r>
            <a:r>
              <a:rPr lang="it-IT" sz="1200" dirty="0"/>
              <a:t>ASL del medico </a:t>
            </a:r>
          </a:p>
        </p:txBody>
      </p:sp>
      <p:sp>
        <p:nvSpPr>
          <p:cNvPr id="24" name="Decisione 23">
            <a:extLst>
              <a:ext uri="{FF2B5EF4-FFF2-40B4-BE49-F238E27FC236}">
                <a16:creationId xmlns:a16="http://schemas.microsoft.com/office/drawing/2014/main" id="{C59B9291-2996-1B7E-DE72-F92770769BD0}"/>
              </a:ext>
            </a:extLst>
          </p:cNvPr>
          <p:cNvSpPr/>
          <p:nvPr/>
        </p:nvSpPr>
        <p:spPr>
          <a:xfrm>
            <a:off x="4575476" y="3076797"/>
            <a:ext cx="312234" cy="28667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77BE711A-CBF4-6911-5EAA-EAA79236783D}"/>
              </a:ext>
            </a:extLst>
          </p:cNvPr>
          <p:cNvCxnSpPr>
            <a:cxnSpLocks/>
            <a:stCxn id="16" idx="2"/>
            <a:endCxn id="24" idx="0"/>
          </p:cNvCxnSpPr>
          <p:nvPr/>
        </p:nvCxnSpPr>
        <p:spPr>
          <a:xfrm>
            <a:off x="4731593" y="2261311"/>
            <a:ext cx="0" cy="8154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933B9D82-A712-AD8B-1F6F-2A4BEF0840CB}"/>
              </a:ext>
            </a:extLst>
          </p:cNvPr>
          <p:cNvSpPr txBox="1"/>
          <p:nvPr/>
        </p:nvSpPr>
        <p:spPr>
          <a:xfrm>
            <a:off x="3584597" y="2417557"/>
            <a:ext cx="130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di residenza dell’assistito </a:t>
            </a:r>
            <a:r>
              <a:rPr lang="it-IT" sz="1200" b="1" dirty="0"/>
              <a:t>&lt;&gt;</a:t>
            </a:r>
            <a:r>
              <a:rPr lang="it-IT" sz="1200" dirty="0"/>
              <a:t> ASL del medico </a:t>
            </a:r>
          </a:p>
        </p:txBody>
      </p:sp>
      <p:cxnSp>
        <p:nvCxnSpPr>
          <p:cNvPr id="33" name="Connettore 2 32">
            <a:extLst>
              <a:ext uri="{FF2B5EF4-FFF2-40B4-BE49-F238E27FC236}">
                <a16:creationId xmlns:a16="http://schemas.microsoft.com/office/drawing/2014/main" id="{BF085C71-CB7A-9DC2-3043-D2F5D9EBC396}"/>
              </a:ext>
            </a:extLst>
          </p:cNvPr>
          <p:cNvCxnSpPr>
            <a:cxnSpLocks/>
            <a:stCxn id="24" idx="3"/>
            <a:endCxn id="35" idx="2"/>
          </p:cNvCxnSpPr>
          <p:nvPr/>
        </p:nvCxnSpPr>
        <p:spPr>
          <a:xfrm flipV="1">
            <a:off x="4887710" y="3214568"/>
            <a:ext cx="981026" cy="55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87AB5148-6216-5388-C20C-B138D8395347}"/>
              </a:ext>
            </a:extLst>
          </p:cNvPr>
          <p:cNvSpPr txBox="1"/>
          <p:nvPr/>
        </p:nvSpPr>
        <p:spPr>
          <a:xfrm>
            <a:off x="4977923" y="2573805"/>
            <a:ext cx="93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ha attivato il Back Office</a:t>
            </a:r>
          </a:p>
        </p:txBody>
      </p:sp>
      <p:sp>
        <p:nvSpPr>
          <p:cNvPr id="35" name="Ovale 34">
            <a:extLst>
              <a:ext uri="{FF2B5EF4-FFF2-40B4-BE49-F238E27FC236}">
                <a16:creationId xmlns:a16="http://schemas.microsoft.com/office/drawing/2014/main" id="{53B9AB4B-D940-E4FB-C0AF-BCB790C8B11C}"/>
              </a:ext>
            </a:extLst>
          </p:cNvPr>
          <p:cNvSpPr/>
          <p:nvPr/>
        </p:nvSpPr>
        <p:spPr>
          <a:xfrm>
            <a:off x="5868736" y="2846686"/>
            <a:ext cx="1372546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Invia pratica al Back Office</a:t>
            </a:r>
          </a:p>
        </p:txBody>
      </p:sp>
      <p:cxnSp>
        <p:nvCxnSpPr>
          <p:cNvPr id="57" name="Connettore 2 56">
            <a:extLst>
              <a:ext uri="{FF2B5EF4-FFF2-40B4-BE49-F238E27FC236}">
                <a16:creationId xmlns:a16="http://schemas.microsoft.com/office/drawing/2014/main" id="{387A22BE-AE02-0529-F868-F2E1D826B2C7}"/>
              </a:ext>
            </a:extLst>
          </p:cNvPr>
          <p:cNvCxnSpPr>
            <a:stCxn id="24" idx="2"/>
          </p:cNvCxnSpPr>
          <p:nvPr/>
        </p:nvCxnSpPr>
        <p:spPr>
          <a:xfrm flipH="1">
            <a:off x="4726352" y="3363476"/>
            <a:ext cx="5241" cy="5914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Ovale 57">
            <a:extLst>
              <a:ext uri="{FF2B5EF4-FFF2-40B4-BE49-F238E27FC236}">
                <a16:creationId xmlns:a16="http://schemas.microsoft.com/office/drawing/2014/main" id="{995B2D72-A2C4-2497-A21E-32B95EB0ED43}"/>
              </a:ext>
            </a:extLst>
          </p:cNvPr>
          <p:cNvSpPr/>
          <p:nvPr/>
        </p:nvSpPr>
        <p:spPr>
          <a:xfrm>
            <a:off x="5690542" y="226809"/>
            <a:ext cx="1550739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Scaricare promemoria dell’esenzione</a:t>
            </a:r>
          </a:p>
        </p:txBody>
      </p:sp>
      <p:cxnSp>
        <p:nvCxnSpPr>
          <p:cNvPr id="60" name="Connettore 2 59">
            <a:extLst>
              <a:ext uri="{FF2B5EF4-FFF2-40B4-BE49-F238E27FC236}">
                <a16:creationId xmlns:a16="http://schemas.microsoft.com/office/drawing/2014/main" id="{117E28BD-B1FA-C725-E8D3-415BA1C9DC5E}"/>
              </a:ext>
            </a:extLst>
          </p:cNvPr>
          <p:cNvCxnSpPr>
            <a:cxnSpLocks/>
            <a:stCxn id="19" idx="6"/>
            <a:endCxn id="58" idx="2"/>
          </p:cNvCxnSpPr>
          <p:nvPr/>
        </p:nvCxnSpPr>
        <p:spPr>
          <a:xfrm flipV="1">
            <a:off x="5339790" y="594691"/>
            <a:ext cx="350752" cy="61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CasellaDiTesto 91">
            <a:extLst>
              <a:ext uri="{FF2B5EF4-FFF2-40B4-BE49-F238E27FC236}">
                <a16:creationId xmlns:a16="http://schemas.microsoft.com/office/drawing/2014/main" id="{A3A15969-3667-EDE6-B115-7163323B8EE8}"/>
              </a:ext>
            </a:extLst>
          </p:cNvPr>
          <p:cNvSpPr txBox="1"/>
          <p:nvPr/>
        </p:nvSpPr>
        <p:spPr>
          <a:xfrm>
            <a:off x="3795228" y="3336056"/>
            <a:ext cx="93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NON ha attivato il Back Office</a:t>
            </a:r>
          </a:p>
        </p:txBody>
      </p:sp>
      <p:sp>
        <p:nvSpPr>
          <p:cNvPr id="98" name="Rettangolo con due angoli in diagonale arrotondati 97">
            <a:extLst>
              <a:ext uri="{FF2B5EF4-FFF2-40B4-BE49-F238E27FC236}">
                <a16:creationId xmlns:a16="http://schemas.microsoft.com/office/drawing/2014/main" id="{CA2E2EDA-8540-8634-3818-FC72B9A075B1}"/>
              </a:ext>
            </a:extLst>
          </p:cNvPr>
          <p:cNvSpPr/>
          <p:nvPr/>
        </p:nvSpPr>
        <p:spPr>
          <a:xfrm>
            <a:off x="7569553" y="285795"/>
            <a:ext cx="1372546" cy="735764"/>
          </a:xfrm>
          <a:prstGeom prst="round2DiagRect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L'assistito può già usufruire dell'esenzione</a:t>
            </a:r>
          </a:p>
        </p:txBody>
      </p:sp>
      <p:sp>
        <p:nvSpPr>
          <p:cNvPr id="99" name="Rettangolo con due angoli in diagonale arrotondati 98">
            <a:extLst>
              <a:ext uri="{FF2B5EF4-FFF2-40B4-BE49-F238E27FC236}">
                <a16:creationId xmlns:a16="http://schemas.microsoft.com/office/drawing/2014/main" id="{75F427AC-A322-5867-29F2-5B79E9AC4590}"/>
              </a:ext>
            </a:extLst>
          </p:cNvPr>
          <p:cNvSpPr/>
          <p:nvPr/>
        </p:nvSpPr>
        <p:spPr>
          <a:xfrm>
            <a:off x="7558160" y="2825367"/>
            <a:ext cx="1441569" cy="735764"/>
          </a:xfrm>
          <a:prstGeom prst="round2Diag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Un operatore di Back Office deve prendere in carico la pratica</a:t>
            </a:r>
          </a:p>
        </p:txBody>
      </p:sp>
      <p:sp>
        <p:nvSpPr>
          <p:cNvPr id="102" name="Rettangolo con due angoli in diagonale arrotondati 101">
            <a:extLst>
              <a:ext uri="{FF2B5EF4-FFF2-40B4-BE49-F238E27FC236}">
                <a16:creationId xmlns:a16="http://schemas.microsoft.com/office/drawing/2014/main" id="{8FFF1E7D-A4B8-4D2D-B30F-4D3352CF2388}"/>
              </a:ext>
            </a:extLst>
          </p:cNvPr>
          <p:cNvSpPr/>
          <p:nvPr/>
        </p:nvSpPr>
        <p:spPr>
          <a:xfrm>
            <a:off x="3838646" y="4102656"/>
            <a:ext cx="1836169" cy="785014"/>
          </a:xfrm>
          <a:prstGeom prst="round2Diag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L'assistito si deve recare allo sportello per farsi rilasciare l'esenzione</a:t>
            </a:r>
          </a:p>
        </p:txBody>
      </p:sp>
      <p:sp>
        <p:nvSpPr>
          <p:cNvPr id="104" name="CasellaDiTesto 103">
            <a:extLst>
              <a:ext uri="{FF2B5EF4-FFF2-40B4-BE49-F238E27FC236}">
                <a16:creationId xmlns:a16="http://schemas.microsoft.com/office/drawing/2014/main" id="{5962A1BA-4849-CAFF-6C91-D45A09FCDC3F}"/>
              </a:ext>
            </a:extLst>
          </p:cNvPr>
          <p:cNvSpPr txBox="1"/>
          <p:nvPr/>
        </p:nvSpPr>
        <p:spPr>
          <a:xfrm>
            <a:off x="6465911" y="4596095"/>
            <a:ext cx="30593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dirty="0"/>
              <a:t>Il sistema ESENZIONI aggiorna il sistema AURA/Sistema TS</a:t>
            </a:r>
          </a:p>
        </p:txBody>
      </p:sp>
    </p:spTree>
    <p:extLst>
      <p:ext uri="{BB962C8B-B14F-4D97-AF65-F5344CB8AC3E}">
        <p14:creationId xmlns:p14="http://schemas.microsoft.com/office/powerpoint/2010/main" val="3368212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0E19C-9E22-CCF0-9BC3-44B14A6F0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33405F7A-E744-6CF0-66D4-EA8D37185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Scenario Medico Specialista (A.S.O. o A.O.U.)</a:t>
            </a:r>
          </a:p>
        </p:txBody>
      </p:sp>
      <p:pic>
        <p:nvPicPr>
          <p:cNvPr id="7" name="Elemento grafico 6" descr="Medico (maschile) con riempimento a tinta unita">
            <a:extLst>
              <a:ext uri="{FF2B5EF4-FFF2-40B4-BE49-F238E27FC236}">
                <a16:creationId xmlns:a16="http://schemas.microsoft.com/office/drawing/2014/main" id="{9EAF31DA-4029-98D8-4B29-6FA614AD8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3" y="945120"/>
            <a:ext cx="914400" cy="914400"/>
          </a:xfrm>
          <a:prstGeom prst="rect">
            <a:avLst/>
          </a:prstGeom>
        </p:spPr>
      </p:pic>
      <p:sp>
        <p:nvSpPr>
          <p:cNvPr id="8" name="Ovale 7">
            <a:extLst>
              <a:ext uri="{FF2B5EF4-FFF2-40B4-BE49-F238E27FC236}">
                <a16:creationId xmlns:a16="http://schemas.microsoft.com/office/drawing/2014/main" id="{2C48FEC1-6D84-634E-21EF-156C0C9CE55E}"/>
              </a:ext>
            </a:extLst>
          </p:cNvPr>
          <p:cNvSpPr/>
          <p:nvPr/>
        </p:nvSpPr>
        <p:spPr>
          <a:xfrm>
            <a:off x="1055770" y="1151618"/>
            <a:ext cx="1280002" cy="6635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Crea certificato di patologia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C7529A03-7FE0-19EC-AD58-E360402E3007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779395" y="1483406"/>
            <a:ext cx="276375" cy="26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9D607A1E-8AF2-37DE-4405-BD3884424351}"/>
              </a:ext>
            </a:extLst>
          </p:cNvPr>
          <p:cNvSpPr/>
          <p:nvPr/>
        </p:nvSpPr>
        <p:spPr>
          <a:xfrm>
            <a:off x="2607008" y="1112620"/>
            <a:ext cx="1276925" cy="7469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Firma certificato di patologia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13CC2BA9-4713-9F12-FB43-CFE3E96F660A}"/>
              </a:ext>
            </a:extLst>
          </p:cNvPr>
          <p:cNvCxnSpPr>
            <a:cxnSpLocks/>
            <a:stCxn id="8" idx="6"/>
            <a:endCxn id="13" idx="2"/>
          </p:cNvCxnSpPr>
          <p:nvPr/>
        </p:nvCxnSpPr>
        <p:spPr>
          <a:xfrm>
            <a:off x="2335772" y="1483406"/>
            <a:ext cx="271236" cy="26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ecisione 15">
            <a:extLst>
              <a:ext uri="{FF2B5EF4-FFF2-40B4-BE49-F238E27FC236}">
                <a16:creationId xmlns:a16="http://schemas.microsoft.com/office/drawing/2014/main" id="{83FB8FFD-F53C-3158-147B-1A5E17506621}"/>
              </a:ext>
            </a:extLst>
          </p:cNvPr>
          <p:cNvSpPr/>
          <p:nvPr/>
        </p:nvSpPr>
        <p:spPr>
          <a:xfrm>
            <a:off x="4575476" y="1342730"/>
            <a:ext cx="312234" cy="28667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098CC3C4-2B30-5877-55EE-EBDC0F556D42}"/>
              </a:ext>
            </a:extLst>
          </p:cNvPr>
          <p:cNvCxnSpPr>
            <a:cxnSpLocks/>
            <a:stCxn id="13" idx="6"/>
            <a:endCxn id="16" idx="1"/>
          </p:cNvCxnSpPr>
          <p:nvPr/>
        </p:nvCxnSpPr>
        <p:spPr>
          <a:xfrm>
            <a:off x="3883933" y="1486070"/>
            <a:ext cx="6915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DEFA7413-0CD7-391A-55D3-9C02585C3B7C}"/>
              </a:ext>
            </a:extLst>
          </p:cNvPr>
          <p:cNvCxnSpPr>
            <a:cxnSpLocks/>
            <a:stCxn id="16" idx="3"/>
            <a:endCxn id="102" idx="2"/>
          </p:cNvCxnSpPr>
          <p:nvPr/>
        </p:nvCxnSpPr>
        <p:spPr>
          <a:xfrm flipV="1">
            <a:off x="4887710" y="1467013"/>
            <a:ext cx="1469539" cy="190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F5A2CB24-115F-72A9-8CA9-D0E6475B3632}"/>
              </a:ext>
            </a:extLst>
          </p:cNvPr>
          <p:cNvCxnSpPr>
            <a:cxnSpLocks/>
            <a:stCxn id="16" idx="2"/>
            <a:endCxn id="35" idx="0"/>
          </p:cNvCxnSpPr>
          <p:nvPr/>
        </p:nvCxnSpPr>
        <p:spPr>
          <a:xfrm flipH="1">
            <a:off x="4726352" y="1629409"/>
            <a:ext cx="5241" cy="7882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A1A60C4A-CAF1-D662-9A45-DC78E8469504}"/>
              </a:ext>
            </a:extLst>
          </p:cNvPr>
          <p:cNvSpPr txBox="1"/>
          <p:nvPr/>
        </p:nvSpPr>
        <p:spPr>
          <a:xfrm>
            <a:off x="3883933" y="1716180"/>
            <a:ext cx="93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Azienda ha attivato il Back Office</a:t>
            </a:r>
          </a:p>
        </p:txBody>
      </p:sp>
      <p:sp>
        <p:nvSpPr>
          <p:cNvPr id="35" name="Ovale 34">
            <a:extLst>
              <a:ext uri="{FF2B5EF4-FFF2-40B4-BE49-F238E27FC236}">
                <a16:creationId xmlns:a16="http://schemas.microsoft.com/office/drawing/2014/main" id="{D2859C3C-C458-D3FE-5BFA-D67A81500D0D}"/>
              </a:ext>
            </a:extLst>
          </p:cNvPr>
          <p:cNvSpPr/>
          <p:nvPr/>
        </p:nvSpPr>
        <p:spPr>
          <a:xfrm>
            <a:off x="4040079" y="2417666"/>
            <a:ext cx="1372546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Invia pratica al Back Office</a:t>
            </a:r>
          </a:p>
        </p:txBody>
      </p:sp>
      <p:sp>
        <p:nvSpPr>
          <p:cNvPr id="92" name="CasellaDiTesto 91">
            <a:extLst>
              <a:ext uri="{FF2B5EF4-FFF2-40B4-BE49-F238E27FC236}">
                <a16:creationId xmlns:a16="http://schemas.microsoft.com/office/drawing/2014/main" id="{2B9B7225-5B6D-4AF4-5B90-720A87F5D2AD}"/>
              </a:ext>
            </a:extLst>
          </p:cNvPr>
          <p:cNvSpPr txBox="1"/>
          <p:nvPr/>
        </p:nvSpPr>
        <p:spPr>
          <a:xfrm>
            <a:off x="5078859" y="571323"/>
            <a:ext cx="9311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Azienda NON ha attivato il Back Office</a:t>
            </a:r>
          </a:p>
        </p:txBody>
      </p:sp>
      <p:sp>
        <p:nvSpPr>
          <p:cNvPr id="99" name="Rettangolo con due angoli in diagonale arrotondati 98">
            <a:extLst>
              <a:ext uri="{FF2B5EF4-FFF2-40B4-BE49-F238E27FC236}">
                <a16:creationId xmlns:a16="http://schemas.microsoft.com/office/drawing/2014/main" id="{DC8EB6E1-B9A7-CAB3-E4AE-39D8A720E231}"/>
              </a:ext>
            </a:extLst>
          </p:cNvPr>
          <p:cNvSpPr/>
          <p:nvPr/>
        </p:nvSpPr>
        <p:spPr>
          <a:xfrm>
            <a:off x="3821370" y="3717143"/>
            <a:ext cx="1809964" cy="735764"/>
          </a:xfrm>
          <a:prstGeom prst="round2Diag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Un operatore di Back Office deve prendere in carico la pratica</a:t>
            </a:r>
          </a:p>
        </p:txBody>
      </p:sp>
      <p:sp>
        <p:nvSpPr>
          <p:cNvPr id="102" name="Rettangolo con due angoli in diagonale arrotondati 101">
            <a:extLst>
              <a:ext uri="{FF2B5EF4-FFF2-40B4-BE49-F238E27FC236}">
                <a16:creationId xmlns:a16="http://schemas.microsoft.com/office/drawing/2014/main" id="{5D60B842-799F-13C4-40EB-0C13D8B03C93}"/>
              </a:ext>
            </a:extLst>
          </p:cNvPr>
          <p:cNvSpPr/>
          <p:nvPr/>
        </p:nvSpPr>
        <p:spPr>
          <a:xfrm>
            <a:off x="6357249" y="1074506"/>
            <a:ext cx="1836169" cy="785014"/>
          </a:xfrm>
          <a:prstGeom prst="round2Diag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L'assistito si deve recare allo sportello per farsi rilasciare l'esenzione</a:t>
            </a:r>
          </a:p>
        </p:txBody>
      </p:sp>
      <p:cxnSp>
        <p:nvCxnSpPr>
          <p:cNvPr id="25" name="Connettore 2 24">
            <a:extLst>
              <a:ext uri="{FF2B5EF4-FFF2-40B4-BE49-F238E27FC236}">
                <a16:creationId xmlns:a16="http://schemas.microsoft.com/office/drawing/2014/main" id="{3E2AF4C9-4476-2FCB-5549-99D638AF1688}"/>
              </a:ext>
            </a:extLst>
          </p:cNvPr>
          <p:cNvCxnSpPr>
            <a:cxnSpLocks/>
            <a:stCxn id="35" idx="4"/>
            <a:endCxn id="99" idx="3"/>
          </p:cNvCxnSpPr>
          <p:nvPr/>
        </p:nvCxnSpPr>
        <p:spPr>
          <a:xfrm>
            <a:off x="4726352" y="3153429"/>
            <a:ext cx="0" cy="5637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861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4C8FD-6E12-B661-AE8E-5A1B7A261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D764BE2E-14C0-7E8C-A305-5C3E972F8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896" y="-22172"/>
            <a:ext cx="8234508" cy="663575"/>
          </a:xfrm>
        </p:spPr>
        <p:txBody>
          <a:bodyPr/>
          <a:lstStyle/>
          <a:p>
            <a:r>
              <a:rPr lang="it-IT" dirty="0"/>
              <a:t>Scenario Cittadino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B5E15786-859D-453D-9F6E-9710DEBC25A5}"/>
              </a:ext>
            </a:extLst>
          </p:cNvPr>
          <p:cNvSpPr/>
          <p:nvPr/>
        </p:nvSpPr>
        <p:spPr>
          <a:xfrm>
            <a:off x="1055770" y="1783520"/>
            <a:ext cx="1280002" cy="6635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Accede a Salute Piemonte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30ADB8F8-F10C-0C95-4880-E843874F25D8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779395" y="2115308"/>
            <a:ext cx="276375" cy="26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6E084E17-0748-6102-5084-1ADB81FC90EE}"/>
              </a:ext>
            </a:extLst>
          </p:cNvPr>
          <p:cNvSpPr/>
          <p:nvPr/>
        </p:nvSpPr>
        <p:spPr>
          <a:xfrm>
            <a:off x="2607008" y="1755658"/>
            <a:ext cx="1505906" cy="73576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Sceglie il servizio Esenzione per patologia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631F2161-5638-FFD5-8453-6AE1C49420EA}"/>
              </a:ext>
            </a:extLst>
          </p:cNvPr>
          <p:cNvCxnSpPr>
            <a:cxnSpLocks/>
            <a:stCxn id="8" idx="6"/>
            <a:endCxn id="13" idx="2"/>
          </p:cNvCxnSpPr>
          <p:nvPr/>
        </p:nvCxnSpPr>
        <p:spPr>
          <a:xfrm>
            <a:off x="2335772" y="2115308"/>
            <a:ext cx="271236" cy="82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e 18">
            <a:extLst>
              <a:ext uri="{FF2B5EF4-FFF2-40B4-BE49-F238E27FC236}">
                <a16:creationId xmlns:a16="http://schemas.microsoft.com/office/drawing/2014/main" id="{2EDADDFA-D657-4521-4AAA-2DC3A6EA9D85}"/>
              </a:ext>
            </a:extLst>
          </p:cNvPr>
          <p:cNvSpPr/>
          <p:nvPr/>
        </p:nvSpPr>
        <p:spPr>
          <a:xfrm>
            <a:off x="3759555" y="617626"/>
            <a:ext cx="1561423" cy="7234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Richiede un’esenzione</a:t>
            </a:r>
          </a:p>
        </p:txBody>
      </p:sp>
      <p:pic>
        <p:nvPicPr>
          <p:cNvPr id="4" name="Elemento grafico 3" descr="Profilo maschile contorno">
            <a:extLst>
              <a:ext uri="{FF2B5EF4-FFF2-40B4-BE49-F238E27FC236}">
                <a16:creationId xmlns:a16="http://schemas.microsoft.com/office/drawing/2014/main" id="{60F92FD2-8C8D-6EDA-40FE-9126F6236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3576" y="1577022"/>
            <a:ext cx="914400" cy="914400"/>
          </a:xfrm>
          <a:prstGeom prst="rect">
            <a:avLst/>
          </a:prstGeom>
        </p:spPr>
      </p:pic>
      <p:sp>
        <p:nvSpPr>
          <p:cNvPr id="25" name="Decisione 24">
            <a:extLst>
              <a:ext uri="{FF2B5EF4-FFF2-40B4-BE49-F238E27FC236}">
                <a16:creationId xmlns:a16="http://schemas.microsoft.com/office/drawing/2014/main" id="{35C774F3-9F27-B61F-FE44-26EEF286A8A4}"/>
              </a:ext>
            </a:extLst>
          </p:cNvPr>
          <p:cNvSpPr/>
          <p:nvPr/>
        </p:nvSpPr>
        <p:spPr>
          <a:xfrm>
            <a:off x="4384150" y="1980200"/>
            <a:ext cx="312234" cy="28667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8BA2B561-83FD-1A7F-C554-76B4CDAA5B42}"/>
              </a:ext>
            </a:extLst>
          </p:cNvPr>
          <p:cNvCxnSpPr>
            <a:stCxn id="13" idx="6"/>
            <a:endCxn id="25" idx="1"/>
          </p:cNvCxnSpPr>
          <p:nvPr/>
        </p:nvCxnSpPr>
        <p:spPr>
          <a:xfrm>
            <a:off x="4112914" y="2123540"/>
            <a:ext cx="27123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99510621-17B1-43D7-CD50-1123FF3BD86C}"/>
              </a:ext>
            </a:extLst>
          </p:cNvPr>
          <p:cNvCxnSpPr>
            <a:stCxn id="25" idx="0"/>
            <a:endCxn id="19" idx="4"/>
          </p:cNvCxnSpPr>
          <p:nvPr/>
        </p:nvCxnSpPr>
        <p:spPr>
          <a:xfrm flipV="1">
            <a:off x="4540267" y="1341072"/>
            <a:ext cx="0" cy="6391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e 31">
            <a:extLst>
              <a:ext uri="{FF2B5EF4-FFF2-40B4-BE49-F238E27FC236}">
                <a16:creationId xmlns:a16="http://schemas.microsoft.com/office/drawing/2014/main" id="{981AD4E6-5438-7071-703A-E9151037430D}"/>
              </a:ext>
            </a:extLst>
          </p:cNvPr>
          <p:cNvSpPr/>
          <p:nvPr/>
        </p:nvSpPr>
        <p:spPr>
          <a:xfrm>
            <a:off x="5771997" y="617626"/>
            <a:ext cx="1372546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Invia pratica al Back Office</a:t>
            </a:r>
          </a:p>
        </p:txBody>
      </p:sp>
      <p:cxnSp>
        <p:nvCxnSpPr>
          <p:cNvPr id="34" name="Connettore 2 33">
            <a:extLst>
              <a:ext uri="{FF2B5EF4-FFF2-40B4-BE49-F238E27FC236}">
                <a16:creationId xmlns:a16="http://schemas.microsoft.com/office/drawing/2014/main" id="{69088215-0A5E-93F6-E0F5-85A337378E2E}"/>
              </a:ext>
            </a:extLst>
          </p:cNvPr>
          <p:cNvCxnSpPr>
            <a:stCxn id="19" idx="6"/>
            <a:endCxn id="32" idx="2"/>
          </p:cNvCxnSpPr>
          <p:nvPr/>
        </p:nvCxnSpPr>
        <p:spPr>
          <a:xfrm>
            <a:off x="5320978" y="979349"/>
            <a:ext cx="451019" cy="61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ttangolo con due angoli in diagonale arrotondati 35">
            <a:extLst>
              <a:ext uri="{FF2B5EF4-FFF2-40B4-BE49-F238E27FC236}">
                <a16:creationId xmlns:a16="http://schemas.microsoft.com/office/drawing/2014/main" id="{E9C5D07C-01D1-5465-DDFE-8D8766EEF142}"/>
              </a:ext>
            </a:extLst>
          </p:cNvPr>
          <p:cNvSpPr/>
          <p:nvPr/>
        </p:nvSpPr>
        <p:spPr>
          <a:xfrm>
            <a:off x="7284729" y="605308"/>
            <a:ext cx="1809964" cy="735764"/>
          </a:xfrm>
          <a:prstGeom prst="round2Diag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Un operatore di Back Office deve prendere in carico la pratica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34A21C36-052B-C080-7D19-5097C39AD153}"/>
              </a:ext>
            </a:extLst>
          </p:cNvPr>
          <p:cNvSpPr txBox="1"/>
          <p:nvPr/>
        </p:nvSpPr>
        <p:spPr>
          <a:xfrm>
            <a:off x="4603734" y="1438757"/>
            <a:ext cx="93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ha attivato il Back Office</a:t>
            </a:r>
          </a:p>
        </p:txBody>
      </p:sp>
      <p:sp>
        <p:nvSpPr>
          <p:cNvPr id="39" name="Rettangolo con due angoli in diagonale arrotondati 38">
            <a:extLst>
              <a:ext uri="{FF2B5EF4-FFF2-40B4-BE49-F238E27FC236}">
                <a16:creationId xmlns:a16="http://schemas.microsoft.com/office/drawing/2014/main" id="{9B79A8B8-F3D0-4FA1-6ACC-6E4D065381A2}"/>
              </a:ext>
            </a:extLst>
          </p:cNvPr>
          <p:cNvSpPr/>
          <p:nvPr/>
        </p:nvSpPr>
        <p:spPr>
          <a:xfrm>
            <a:off x="3622181" y="3213170"/>
            <a:ext cx="1836169" cy="785014"/>
          </a:xfrm>
          <a:prstGeom prst="round2Diag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L'assistito si deve recare allo sportello per farsi rilasciare l'esenzione</a:t>
            </a:r>
          </a:p>
        </p:txBody>
      </p:sp>
      <p:cxnSp>
        <p:nvCxnSpPr>
          <p:cNvPr id="41" name="Connettore 2 40">
            <a:extLst>
              <a:ext uri="{FF2B5EF4-FFF2-40B4-BE49-F238E27FC236}">
                <a16:creationId xmlns:a16="http://schemas.microsoft.com/office/drawing/2014/main" id="{1E8B6B7A-6480-0762-6906-4E66545CE9EE}"/>
              </a:ext>
            </a:extLst>
          </p:cNvPr>
          <p:cNvCxnSpPr>
            <a:stCxn id="25" idx="2"/>
            <a:endCxn id="39" idx="3"/>
          </p:cNvCxnSpPr>
          <p:nvPr/>
        </p:nvCxnSpPr>
        <p:spPr>
          <a:xfrm flipH="1">
            <a:off x="4540266" y="2266879"/>
            <a:ext cx="1" cy="9462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01B21504-3B69-3CB3-E94B-A6E7BEF4C89E}"/>
              </a:ext>
            </a:extLst>
          </p:cNvPr>
          <p:cNvSpPr txBox="1"/>
          <p:nvPr/>
        </p:nvSpPr>
        <p:spPr>
          <a:xfrm>
            <a:off x="4540265" y="2469154"/>
            <a:ext cx="93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ASL NON ha attivato il Back Office</a:t>
            </a:r>
          </a:p>
        </p:txBody>
      </p:sp>
    </p:spTree>
    <p:extLst>
      <p:ext uri="{BB962C8B-B14F-4D97-AF65-F5344CB8AC3E}">
        <p14:creationId xmlns:p14="http://schemas.microsoft.com/office/powerpoint/2010/main" val="988459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DFFED-DC6D-298C-6850-BCBDE241A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C2C40B03-B823-8CE3-A64A-FF5B32F38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01" y="0"/>
            <a:ext cx="8234508" cy="663575"/>
          </a:xfrm>
        </p:spPr>
        <p:txBody>
          <a:bodyPr/>
          <a:lstStyle/>
          <a:p>
            <a:r>
              <a:rPr lang="it-IT" dirty="0"/>
              <a:t>Scenario Operatore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13A89C7B-1370-C60C-1863-189B075862A6}"/>
              </a:ext>
            </a:extLst>
          </p:cNvPr>
          <p:cNvSpPr/>
          <p:nvPr/>
        </p:nvSpPr>
        <p:spPr>
          <a:xfrm>
            <a:off x="1055770" y="1783520"/>
            <a:ext cx="1280002" cy="6635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Ricerca le pratiche (*) nel Back Office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C144DF15-8BEF-E0D8-9A93-632C8DEE1556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779395" y="2115308"/>
            <a:ext cx="276375" cy="26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F8695035-BEDA-5BC9-CEEC-D7A80CE4DF80}"/>
              </a:ext>
            </a:extLst>
          </p:cNvPr>
          <p:cNvSpPr/>
          <p:nvPr/>
        </p:nvSpPr>
        <p:spPr>
          <a:xfrm>
            <a:off x="2607008" y="1744522"/>
            <a:ext cx="1276925" cy="7469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tx1"/>
                </a:solidFill>
              </a:rPr>
              <a:t>Prende in carico la pratica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CCCC5A17-9274-B4DB-E91F-F685CEE56951}"/>
              </a:ext>
            </a:extLst>
          </p:cNvPr>
          <p:cNvCxnSpPr>
            <a:cxnSpLocks/>
            <a:stCxn id="8" idx="6"/>
            <a:endCxn id="13" idx="2"/>
          </p:cNvCxnSpPr>
          <p:nvPr/>
        </p:nvCxnSpPr>
        <p:spPr>
          <a:xfrm>
            <a:off x="2335772" y="2115308"/>
            <a:ext cx="271236" cy="26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ecisione 15">
            <a:extLst>
              <a:ext uri="{FF2B5EF4-FFF2-40B4-BE49-F238E27FC236}">
                <a16:creationId xmlns:a16="http://schemas.microsoft.com/office/drawing/2014/main" id="{E9998660-3E24-6F24-12F3-EFA84CB02D97}"/>
              </a:ext>
            </a:extLst>
          </p:cNvPr>
          <p:cNvSpPr/>
          <p:nvPr/>
        </p:nvSpPr>
        <p:spPr>
          <a:xfrm>
            <a:off x="4575476" y="1974632"/>
            <a:ext cx="312234" cy="286679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95AF9EAF-9DFA-1452-B4A9-183C2BE5F658}"/>
              </a:ext>
            </a:extLst>
          </p:cNvPr>
          <p:cNvCxnSpPr>
            <a:cxnSpLocks/>
            <a:stCxn id="13" idx="6"/>
            <a:endCxn id="16" idx="1"/>
          </p:cNvCxnSpPr>
          <p:nvPr/>
        </p:nvCxnSpPr>
        <p:spPr>
          <a:xfrm>
            <a:off x="3883933" y="2117972"/>
            <a:ext cx="6915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e 18">
            <a:extLst>
              <a:ext uri="{FF2B5EF4-FFF2-40B4-BE49-F238E27FC236}">
                <a16:creationId xmlns:a16="http://schemas.microsoft.com/office/drawing/2014/main" id="{64FBA3D2-0478-C2A3-255E-60AA7CC54B1D}"/>
              </a:ext>
            </a:extLst>
          </p:cNvPr>
          <p:cNvSpPr/>
          <p:nvPr/>
        </p:nvSpPr>
        <p:spPr>
          <a:xfrm>
            <a:off x="4112914" y="595657"/>
            <a:ext cx="1226876" cy="7234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Valida la pratica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DF774610-C4DF-EFDA-9E97-0D737D79C717}"/>
              </a:ext>
            </a:extLst>
          </p:cNvPr>
          <p:cNvCxnSpPr>
            <a:cxnSpLocks/>
            <a:stCxn id="16" idx="0"/>
            <a:endCxn id="19" idx="4"/>
          </p:cNvCxnSpPr>
          <p:nvPr/>
        </p:nvCxnSpPr>
        <p:spPr>
          <a:xfrm flipH="1" flipV="1">
            <a:off x="4726352" y="1319103"/>
            <a:ext cx="5241" cy="6555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EF764CC0-81C8-ACC0-DFFB-16B1877B3032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4731593" y="2261311"/>
            <a:ext cx="0" cy="5640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e 34">
            <a:extLst>
              <a:ext uri="{FF2B5EF4-FFF2-40B4-BE49-F238E27FC236}">
                <a16:creationId xmlns:a16="http://schemas.microsoft.com/office/drawing/2014/main" id="{81C21AD5-F1EA-AC20-00A2-9061773BB904}"/>
              </a:ext>
            </a:extLst>
          </p:cNvPr>
          <p:cNvSpPr/>
          <p:nvPr/>
        </p:nvSpPr>
        <p:spPr>
          <a:xfrm>
            <a:off x="4040079" y="2884039"/>
            <a:ext cx="1372546" cy="7357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Respinge la pratica</a:t>
            </a:r>
          </a:p>
        </p:txBody>
      </p:sp>
      <p:cxnSp>
        <p:nvCxnSpPr>
          <p:cNvPr id="60" name="Connettore 2 59">
            <a:extLst>
              <a:ext uri="{FF2B5EF4-FFF2-40B4-BE49-F238E27FC236}">
                <a16:creationId xmlns:a16="http://schemas.microsoft.com/office/drawing/2014/main" id="{1666AB8C-DFD4-D4D4-A02D-6B669AFC4B6E}"/>
              </a:ext>
            </a:extLst>
          </p:cNvPr>
          <p:cNvCxnSpPr>
            <a:cxnSpLocks/>
            <a:stCxn id="19" idx="6"/>
            <a:endCxn id="98" idx="2"/>
          </p:cNvCxnSpPr>
          <p:nvPr/>
        </p:nvCxnSpPr>
        <p:spPr>
          <a:xfrm>
            <a:off x="5339790" y="957380"/>
            <a:ext cx="531982" cy="61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ettangolo con due angoli in diagonale arrotondati 97">
            <a:extLst>
              <a:ext uri="{FF2B5EF4-FFF2-40B4-BE49-F238E27FC236}">
                <a16:creationId xmlns:a16="http://schemas.microsoft.com/office/drawing/2014/main" id="{8FE48231-927D-9458-E15C-C465869F7E28}"/>
              </a:ext>
            </a:extLst>
          </p:cNvPr>
          <p:cNvSpPr/>
          <p:nvPr/>
        </p:nvSpPr>
        <p:spPr>
          <a:xfrm>
            <a:off x="5871772" y="595657"/>
            <a:ext cx="2091291" cy="735764"/>
          </a:xfrm>
          <a:prstGeom prst="round2DiagRect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Esenzione rilasciata e l’assistito può usufruire dell’esenzione</a:t>
            </a:r>
          </a:p>
        </p:txBody>
      </p:sp>
      <p:pic>
        <p:nvPicPr>
          <p:cNvPr id="3" name="Elemento grafico 2" descr="Impiegato contorno">
            <a:extLst>
              <a:ext uri="{FF2B5EF4-FFF2-40B4-BE49-F238E27FC236}">
                <a16:creationId xmlns:a16="http://schemas.microsoft.com/office/drawing/2014/main" id="{7C9D261C-571B-AF71-89E0-FB6C97AC0D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42621" y="1658107"/>
            <a:ext cx="914400" cy="914400"/>
          </a:xfrm>
          <a:prstGeom prst="rect">
            <a:avLst/>
          </a:prstGeom>
        </p:spPr>
      </p:pic>
      <p:sp>
        <p:nvSpPr>
          <p:cNvPr id="12" name="Rettangolo con due angoli in diagonale arrotondati 11">
            <a:extLst>
              <a:ext uri="{FF2B5EF4-FFF2-40B4-BE49-F238E27FC236}">
                <a16:creationId xmlns:a16="http://schemas.microsoft.com/office/drawing/2014/main" id="{0B2FE3A6-4701-709B-0865-707C54E5724B}"/>
              </a:ext>
            </a:extLst>
          </p:cNvPr>
          <p:cNvSpPr/>
          <p:nvPr/>
        </p:nvSpPr>
        <p:spPr>
          <a:xfrm>
            <a:off x="3680706" y="4056358"/>
            <a:ext cx="2091291" cy="735764"/>
          </a:xfrm>
          <a:prstGeom prst="round2DiagRect">
            <a:avLst/>
          </a:prstGeo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E’ necessario creare una nuova pratica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623B3D8B-6838-5746-8911-D68DD50AF12F}"/>
              </a:ext>
            </a:extLst>
          </p:cNvPr>
          <p:cNvCxnSpPr>
            <a:stCxn id="35" idx="4"/>
            <a:endCxn id="12" idx="3"/>
          </p:cNvCxnSpPr>
          <p:nvPr/>
        </p:nvCxnSpPr>
        <p:spPr>
          <a:xfrm>
            <a:off x="4726352" y="3619802"/>
            <a:ext cx="0" cy="4365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FFB293FA-94F7-371C-81EB-E4E4E51CF1C6}"/>
              </a:ext>
            </a:extLst>
          </p:cNvPr>
          <p:cNvSpPr txBox="1"/>
          <p:nvPr/>
        </p:nvSpPr>
        <p:spPr>
          <a:xfrm>
            <a:off x="0" y="4352311"/>
            <a:ext cx="31583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(*) Pratiche inviate dal Medico o dal Cittadino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0FC2C2B-4405-2ACB-2B15-FCBCD8D23481}"/>
              </a:ext>
            </a:extLst>
          </p:cNvPr>
          <p:cNvSpPr txBox="1"/>
          <p:nvPr/>
        </p:nvSpPr>
        <p:spPr>
          <a:xfrm>
            <a:off x="6294369" y="4582851"/>
            <a:ext cx="31212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1" dirty="0"/>
              <a:t>Il sistema ESENZIONI aggiorna il sistema AURA/Sistema TS</a:t>
            </a:r>
          </a:p>
        </p:txBody>
      </p:sp>
    </p:spTree>
    <p:extLst>
      <p:ext uri="{BB962C8B-B14F-4D97-AF65-F5344CB8AC3E}">
        <p14:creationId xmlns:p14="http://schemas.microsoft.com/office/powerpoint/2010/main" val="2211613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7094999"/>
      </p:ext>
    </p:extLst>
  </p:cSld>
  <p:clrMapOvr>
    <a:masterClrMapping/>
  </p:clrMapOvr>
</p:sld>
</file>

<file path=ppt/theme/theme1.xml><?xml version="1.0" encoding="utf-8"?>
<a:theme xmlns:a="http://schemas.openxmlformats.org/drawingml/2006/main" name="2_Struttura personalizzata">
  <a:themeElements>
    <a:clrScheme name="Personalizzati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8EFF"/>
      </a:hlink>
      <a:folHlink>
        <a:srgbClr val="008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ayout_slides_2020_modello_vuoto" id="{A41A24E7-7F42-C14C-9402-F5DB9AB8DF4D}" vid="{BFF604E6-D4D2-A743-8D19-1D9F76F2699F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yout_slides_2020_modello_vuoto" id="{A41A24E7-7F42-C14C-9402-F5DB9AB8DF4D}" vid="{B401FAF5-A1EE-3E47-B5EE-5D5BDD3C8F5D}"/>
    </a:ext>
  </a:extLst>
</a:theme>
</file>

<file path=ppt/theme/theme3.xml><?xml version="1.0" encoding="utf-8"?>
<a:theme xmlns:a="http://schemas.openxmlformats.org/drawingml/2006/main" name="1_Struttura personalizzata">
  <a:themeElements>
    <a:clrScheme name="Personalizzati 8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AFF"/>
      </a:hlink>
      <a:folHlink>
        <a:srgbClr val="007A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ayout_slides_2020_modello_vuoto" id="{A41A24E7-7F42-C14C-9402-F5DB9AB8DF4D}" vid="{47886701-11B4-0E48-96CF-FF58753FC7F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8f1a9f-3f52-48b2-8d54-406075573acc" xsi:nil="true"/>
    <lcf76f155ced4ddcb4097134ff3c332f xmlns="dcaa5483-d31f-46a7-b47a-9f6dac9b700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AA7361A9A5A1445A059BB0358ABBFB1" ma:contentTypeVersion="13" ma:contentTypeDescription="Creare un nuovo documento." ma:contentTypeScope="" ma:versionID="b5387ee3fb9534072c25bd8a55a00c31">
  <xsd:schema xmlns:xsd="http://www.w3.org/2001/XMLSchema" xmlns:xs="http://www.w3.org/2001/XMLSchema" xmlns:p="http://schemas.microsoft.com/office/2006/metadata/properties" xmlns:ns2="dcaa5483-d31f-46a7-b47a-9f6dac9b700b" xmlns:ns3="6f8f1a9f-3f52-48b2-8d54-406075573acc" targetNamespace="http://schemas.microsoft.com/office/2006/metadata/properties" ma:root="true" ma:fieldsID="0ec0a486d89ed3aaf35c7fa93b2d108e" ns2:_="" ns3:_="">
    <xsd:import namespace="dcaa5483-d31f-46a7-b47a-9f6dac9b700b"/>
    <xsd:import namespace="6f8f1a9f-3f52-48b2-8d54-406075573a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a5483-d31f-46a7-b47a-9f6dac9b70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e3251c81-c8dc-4f0b-b1f2-69397e4e9e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f1a9f-3f52-48b2-8d54-406075573ac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eb56b19-5500-4d33-8409-aabbd2992cd8}" ma:internalName="TaxCatchAll" ma:showField="CatchAllData" ma:web="6f8f1a9f-3f52-48b2-8d54-406075573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CA8FEA-38A8-4C88-88B7-B09AFA7F08E9}">
  <ds:schemaRefs>
    <ds:schemaRef ds:uri="http://purl.org/dc/terms/"/>
    <ds:schemaRef ds:uri="http://schemas.microsoft.com/office/2006/documentManagement/types"/>
    <ds:schemaRef ds:uri="dcaa5483-d31f-46a7-b47a-9f6dac9b700b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6f8f1a9f-3f52-48b2-8d54-406075573ac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999DDFA-B0E9-454C-BD9E-057E1BD3A5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aa5483-d31f-46a7-b47a-9f6dac9b700b"/>
    <ds:schemaRef ds:uri="6f8f1a9f-3f52-48b2-8d54-406075573a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23F495-8560-4E80-ACBD-FF5D2057ADB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2_Struttura personalizzata</Template>
  <TotalTime>1309</TotalTime>
  <Words>393</Words>
  <Application>Microsoft Office PowerPoint</Application>
  <PresentationFormat>Presentazione su schermo (16:9)</PresentationFormat>
  <Paragraphs>63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2_Struttura personalizzata</vt:lpstr>
      <vt:lpstr>Personalizza struttura</vt:lpstr>
      <vt:lpstr>1_Struttura personalizzata</vt:lpstr>
      <vt:lpstr>Sistema Regionale Esenzioni</vt:lpstr>
      <vt:lpstr>SISTEMA ESENZIONI – ACCESSO AL SERVIZIO e ASSISTENZA</vt:lpstr>
      <vt:lpstr>SISTEMA ESENZIONI – ATTIVITA’</vt:lpstr>
      <vt:lpstr>Scenario Medico Specialista (ASL)</vt:lpstr>
      <vt:lpstr>Scenario Medico Specialista (A.S.O. o A.O.U.)</vt:lpstr>
      <vt:lpstr>Scenario Cittadino</vt:lpstr>
      <vt:lpstr>Scenario Operatore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SIMONI Stefano 1236</dc:creator>
  <cp:keywords/>
  <dc:description/>
  <cp:lastModifiedBy>Manuela BONTEMPI</cp:lastModifiedBy>
  <cp:revision>97</cp:revision>
  <cp:lastPrinted>2019-10-17T13:37:11Z</cp:lastPrinted>
  <dcterms:created xsi:type="dcterms:W3CDTF">2021-10-05T13:15:38Z</dcterms:created>
  <dcterms:modified xsi:type="dcterms:W3CDTF">2025-12-10T10:12:19Z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0x0101009AA7361A9A5A1445A059BB0358ABBFB1</vt:lpwstr>
  </property>
  <property fmtid="{D5CDD505-2E9C-101B-9397-08002B2CF9AE}" pid="3" name="MediaServiceImageTags">
    <vt:lpwstr/>
  </property>
</Properties>
</file>