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91" r:id="rId7"/>
    <p:sldId id="259" r:id="rId8"/>
    <p:sldId id="258" r:id="rId9"/>
    <p:sldId id="292"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x="10688638" cy="756285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9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27" name="PlaceHolder 2"/>
          <p:cNvSpPr>
            <a:spLocks noGrp="1"/>
          </p:cNvSpPr>
          <p:nvPr>
            <p:ph type="body"/>
          </p:nvPr>
        </p:nvSpPr>
        <p:spPr>
          <a:xfrm>
            <a:off x="875160" y="3462480"/>
            <a:ext cx="3673800" cy="247320"/>
          </a:xfrm>
          <a:prstGeom prst="rect">
            <a:avLst/>
          </a:prstGeom>
        </p:spPr>
        <p:txBody>
          <a:bodyPr lIns="0" tIns="0" rIns="0" bIns="0">
            <a:normAutofit fontScale="7000"/>
          </a:bodyPr>
          <a:lstStyle/>
          <a:p>
            <a:endParaRPr lang="it-IT" sz="3500" b="0" strike="noStrike" spc="-1">
              <a:solidFill>
                <a:srgbClr val="000000"/>
              </a:solidFill>
              <a:latin typeface="Calibri"/>
            </a:endParaRPr>
          </a:p>
        </p:txBody>
      </p:sp>
      <p:sp>
        <p:nvSpPr>
          <p:cNvPr id="28" name="PlaceHolder 3"/>
          <p:cNvSpPr>
            <a:spLocks noGrp="1"/>
          </p:cNvSpPr>
          <p:nvPr>
            <p:ph type="body"/>
          </p:nvPr>
        </p:nvSpPr>
        <p:spPr>
          <a:xfrm>
            <a:off x="875160" y="3733560"/>
            <a:ext cx="3673800" cy="247320"/>
          </a:xfrm>
          <a:prstGeom prst="rect">
            <a:avLst/>
          </a:prstGeom>
        </p:spPr>
        <p:txBody>
          <a:bodyPr lIns="0" tIns="0" rIns="0" bIns="0">
            <a:normAutofit fontScale="7000"/>
          </a:bodyPr>
          <a:lstStyle/>
          <a:p>
            <a:endParaRPr lang="it-IT" sz="35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30" name="PlaceHolder 2"/>
          <p:cNvSpPr>
            <a:spLocks noGrp="1"/>
          </p:cNvSpPr>
          <p:nvPr>
            <p:ph type="body"/>
          </p:nvPr>
        </p:nvSpPr>
        <p:spPr>
          <a:xfrm>
            <a:off x="8751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31" name="PlaceHolder 3"/>
          <p:cNvSpPr>
            <a:spLocks noGrp="1"/>
          </p:cNvSpPr>
          <p:nvPr>
            <p:ph type="body"/>
          </p:nvPr>
        </p:nvSpPr>
        <p:spPr>
          <a:xfrm>
            <a:off x="27579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32" name="PlaceHolder 4"/>
          <p:cNvSpPr>
            <a:spLocks noGrp="1"/>
          </p:cNvSpPr>
          <p:nvPr>
            <p:ph type="body"/>
          </p:nvPr>
        </p:nvSpPr>
        <p:spPr>
          <a:xfrm>
            <a:off x="8751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33" name="PlaceHolder 5"/>
          <p:cNvSpPr>
            <a:spLocks noGrp="1"/>
          </p:cNvSpPr>
          <p:nvPr>
            <p:ph type="body"/>
          </p:nvPr>
        </p:nvSpPr>
        <p:spPr>
          <a:xfrm>
            <a:off x="27579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35" name="PlaceHolder 2"/>
          <p:cNvSpPr>
            <a:spLocks noGrp="1"/>
          </p:cNvSpPr>
          <p:nvPr>
            <p:ph type="body"/>
          </p:nvPr>
        </p:nvSpPr>
        <p:spPr>
          <a:xfrm>
            <a:off x="875160" y="346248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36" name="PlaceHolder 3"/>
          <p:cNvSpPr>
            <a:spLocks noGrp="1"/>
          </p:cNvSpPr>
          <p:nvPr>
            <p:ph type="body"/>
          </p:nvPr>
        </p:nvSpPr>
        <p:spPr>
          <a:xfrm>
            <a:off x="2117160" y="346248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37" name="PlaceHolder 4"/>
          <p:cNvSpPr>
            <a:spLocks noGrp="1"/>
          </p:cNvSpPr>
          <p:nvPr>
            <p:ph type="body"/>
          </p:nvPr>
        </p:nvSpPr>
        <p:spPr>
          <a:xfrm>
            <a:off x="3359520" y="346248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38" name="PlaceHolder 5"/>
          <p:cNvSpPr>
            <a:spLocks noGrp="1"/>
          </p:cNvSpPr>
          <p:nvPr>
            <p:ph type="body"/>
          </p:nvPr>
        </p:nvSpPr>
        <p:spPr>
          <a:xfrm>
            <a:off x="875160" y="373356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39" name="PlaceHolder 6"/>
          <p:cNvSpPr>
            <a:spLocks noGrp="1"/>
          </p:cNvSpPr>
          <p:nvPr>
            <p:ph type="body"/>
          </p:nvPr>
        </p:nvSpPr>
        <p:spPr>
          <a:xfrm>
            <a:off x="2117160" y="373356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40" name="PlaceHolder 7"/>
          <p:cNvSpPr>
            <a:spLocks noGrp="1"/>
          </p:cNvSpPr>
          <p:nvPr>
            <p:ph type="body"/>
          </p:nvPr>
        </p:nvSpPr>
        <p:spPr>
          <a:xfrm>
            <a:off x="3359520" y="373356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45" name="PlaceHolder 2"/>
          <p:cNvSpPr>
            <a:spLocks noGrp="1"/>
          </p:cNvSpPr>
          <p:nvPr>
            <p:ph type="subTitle"/>
          </p:nvPr>
        </p:nvSpPr>
        <p:spPr>
          <a:xfrm>
            <a:off x="875160" y="3038040"/>
            <a:ext cx="3673800" cy="13676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47" name="PlaceHolder 2"/>
          <p:cNvSpPr>
            <a:spLocks noGrp="1"/>
          </p:cNvSpPr>
          <p:nvPr>
            <p:ph type="body"/>
          </p:nvPr>
        </p:nvSpPr>
        <p:spPr>
          <a:xfrm>
            <a:off x="875160" y="3462480"/>
            <a:ext cx="3673800" cy="518760"/>
          </a:xfrm>
          <a:prstGeom prst="rect">
            <a:avLst/>
          </a:prstGeom>
        </p:spPr>
        <p:txBody>
          <a:bodyPr lIns="0" tIns="0" rIns="0" bIns="0">
            <a:normAutofit fontScale="23000"/>
          </a:bodyPr>
          <a:lstStyle/>
          <a:p>
            <a:endParaRPr lang="it-IT" sz="35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49" name="PlaceHolder 2"/>
          <p:cNvSpPr>
            <a:spLocks noGrp="1"/>
          </p:cNvSpPr>
          <p:nvPr>
            <p:ph type="body"/>
          </p:nvPr>
        </p:nvSpPr>
        <p:spPr>
          <a:xfrm>
            <a:off x="8751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
        <p:nvSpPr>
          <p:cNvPr id="50" name="PlaceHolder 3"/>
          <p:cNvSpPr>
            <a:spLocks noGrp="1"/>
          </p:cNvSpPr>
          <p:nvPr>
            <p:ph type="body"/>
          </p:nvPr>
        </p:nvSpPr>
        <p:spPr>
          <a:xfrm>
            <a:off x="27579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534240" y="301680"/>
            <a:ext cx="9619200" cy="5853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54" name="PlaceHolder 2"/>
          <p:cNvSpPr>
            <a:spLocks noGrp="1"/>
          </p:cNvSpPr>
          <p:nvPr>
            <p:ph type="body"/>
          </p:nvPr>
        </p:nvSpPr>
        <p:spPr>
          <a:xfrm>
            <a:off x="8751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55" name="PlaceHolder 3"/>
          <p:cNvSpPr>
            <a:spLocks noGrp="1"/>
          </p:cNvSpPr>
          <p:nvPr>
            <p:ph type="body"/>
          </p:nvPr>
        </p:nvSpPr>
        <p:spPr>
          <a:xfrm>
            <a:off x="27579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
        <p:nvSpPr>
          <p:cNvPr id="56" name="PlaceHolder 4"/>
          <p:cNvSpPr>
            <a:spLocks noGrp="1"/>
          </p:cNvSpPr>
          <p:nvPr>
            <p:ph type="body"/>
          </p:nvPr>
        </p:nvSpPr>
        <p:spPr>
          <a:xfrm>
            <a:off x="8751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6" name="PlaceHolder 2"/>
          <p:cNvSpPr>
            <a:spLocks noGrp="1"/>
          </p:cNvSpPr>
          <p:nvPr>
            <p:ph type="subTitle"/>
          </p:nvPr>
        </p:nvSpPr>
        <p:spPr>
          <a:xfrm>
            <a:off x="875160" y="3038040"/>
            <a:ext cx="3673800" cy="13676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58" name="PlaceHolder 2"/>
          <p:cNvSpPr>
            <a:spLocks noGrp="1"/>
          </p:cNvSpPr>
          <p:nvPr>
            <p:ph type="body"/>
          </p:nvPr>
        </p:nvSpPr>
        <p:spPr>
          <a:xfrm>
            <a:off x="8751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
        <p:nvSpPr>
          <p:cNvPr id="59" name="PlaceHolder 3"/>
          <p:cNvSpPr>
            <a:spLocks noGrp="1"/>
          </p:cNvSpPr>
          <p:nvPr>
            <p:ph type="body"/>
          </p:nvPr>
        </p:nvSpPr>
        <p:spPr>
          <a:xfrm>
            <a:off x="27579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60" name="PlaceHolder 4"/>
          <p:cNvSpPr>
            <a:spLocks noGrp="1"/>
          </p:cNvSpPr>
          <p:nvPr>
            <p:ph type="body"/>
          </p:nvPr>
        </p:nvSpPr>
        <p:spPr>
          <a:xfrm>
            <a:off x="27579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62" name="PlaceHolder 2"/>
          <p:cNvSpPr>
            <a:spLocks noGrp="1"/>
          </p:cNvSpPr>
          <p:nvPr>
            <p:ph type="body"/>
          </p:nvPr>
        </p:nvSpPr>
        <p:spPr>
          <a:xfrm>
            <a:off x="8751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63" name="PlaceHolder 3"/>
          <p:cNvSpPr>
            <a:spLocks noGrp="1"/>
          </p:cNvSpPr>
          <p:nvPr>
            <p:ph type="body"/>
          </p:nvPr>
        </p:nvSpPr>
        <p:spPr>
          <a:xfrm>
            <a:off x="27579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64" name="PlaceHolder 4"/>
          <p:cNvSpPr>
            <a:spLocks noGrp="1"/>
          </p:cNvSpPr>
          <p:nvPr>
            <p:ph type="body"/>
          </p:nvPr>
        </p:nvSpPr>
        <p:spPr>
          <a:xfrm>
            <a:off x="875160" y="3733560"/>
            <a:ext cx="3673800" cy="247320"/>
          </a:xfrm>
          <a:prstGeom prst="rect">
            <a:avLst/>
          </a:prstGeom>
        </p:spPr>
        <p:txBody>
          <a:bodyPr lIns="0" tIns="0" rIns="0" bIns="0">
            <a:normAutofit fontScale="7000"/>
          </a:bodyPr>
          <a:lstStyle/>
          <a:p>
            <a:endParaRPr lang="it-IT" sz="35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66" name="PlaceHolder 2"/>
          <p:cNvSpPr>
            <a:spLocks noGrp="1"/>
          </p:cNvSpPr>
          <p:nvPr>
            <p:ph type="body"/>
          </p:nvPr>
        </p:nvSpPr>
        <p:spPr>
          <a:xfrm>
            <a:off x="875160" y="3462480"/>
            <a:ext cx="3673800" cy="247320"/>
          </a:xfrm>
          <a:prstGeom prst="rect">
            <a:avLst/>
          </a:prstGeom>
        </p:spPr>
        <p:txBody>
          <a:bodyPr lIns="0" tIns="0" rIns="0" bIns="0">
            <a:normAutofit fontScale="7000"/>
          </a:bodyPr>
          <a:lstStyle/>
          <a:p>
            <a:endParaRPr lang="it-IT" sz="3500" b="0" strike="noStrike" spc="-1">
              <a:solidFill>
                <a:srgbClr val="000000"/>
              </a:solidFill>
              <a:latin typeface="Calibri"/>
            </a:endParaRPr>
          </a:p>
        </p:txBody>
      </p:sp>
      <p:sp>
        <p:nvSpPr>
          <p:cNvPr id="67" name="PlaceHolder 3"/>
          <p:cNvSpPr>
            <a:spLocks noGrp="1"/>
          </p:cNvSpPr>
          <p:nvPr>
            <p:ph type="body"/>
          </p:nvPr>
        </p:nvSpPr>
        <p:spPr>
          <a:xfrm>
            <a:off x="875160" y="3733560"/>
            <a:ext cx="3673800" cy="247320"/>
          </a:xfrm>
          <a:prstGeom prst="rect">
            <a:avLst/>
          </a:prstGeom>
        </p:spPr>
        <p:txBody>
          <a:bodyPr lIns="0" tIns="0" rIns="0" bIns="0">
            <a:normAutofit fontScale="7000"/>
          </a:bodyPr>
          <a:lstStyle/>
          <a:p>
            <a:endParaRPr lang="it-IT" sz="35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69" name="PlaceHolder 2"/>
          <p:cNvSpPr>
            <a:spLocks noGrp="1"/>
          </p:cNvSpPr>
          <p:nvPr>
            <p:ph type="body"/>
          </p:nvPr>
        </p:nvSpPr>
        <p:spPr>
          <a:xfrm>
            <a:off x="8751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70" name="PlaceHolder 3"/>
          <p:cNvSpPr>
            <a:spLocks noGrp="1"/>
          </p:cNvSpPr>
          <p:nvPr>
            <p:ph type="body"/>
          </p:nvPr>
        </p:nvSpPr>
        <p:spPr>
          <a:xfrm>
            <a:off x="27579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71" name="PlaceHolder 4"/>
          <p:cNvSpPr>
            <a:spLocks noGrp="1"/>
          </p:cNvSpPr>
          <p:nvPr>
            <p:ph type="body"/>
          </p:nvPr>
        </p:nvSpPr>
        <p:spPr>
          <a:xfrm>
            <a:off x="8751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72" name="PlaceHolder 5"/>
          <p:cNvSpPr>
            <a:spLocks noGrp="1"/>
          </p:cNvSpPr>
          <p:nvPr>
            <p:ph type="body"/>
          </p:nvPr>
        </p:nvSpPr>
        <p:spPr>
          <a:xfrm>
            <a:off x="27579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74" name="PlaceHolder 2"/>
          <p:cNvSpPr>
            <a:spLocks noGrp="1"/>
          </p:cNvSpPr>
          <p:nvPr>
            <p:ph type="body"/>
          </p:nvPr>
        </p:nvSpPr>
        <p:spPr>
          <a:xfrm>
            <a:off x="875160" y="346248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75" name="PlaceHolder 3"/>
          <p:cNvSpPr>
            <a:spLocks noGrp="1"/>
          </p:cNvSpPr>
          <p:nvPr>
            <p:ph type="body"/>
          </p:nvPr>
        </p:nvSpPr>
        <p:spPr>
          <a:xfrm>
            <a:off x="2117160" y="346248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76" name="PlaceHolder 4"/>
          <p:cNvSpPr>
            <a:spLocks noGrp="1"/>
          </p:cNvSpPr>
          <p:nvPr>
            <p:ph type="body"/>
          </p:nvPr>
        </p:nvSpPr>
        <p:spPr>
          <a:xfrm>
            <a:off x="3359520" y="346248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77" name="PlaceHolder 5"/>
          <p:cNvSpPr>
            <a:spLocks noGrp="1"/>
          </p:cNvSpPr>
          <p:nvPr>
            <p:ph type="body"/>
          </p:nvPr>
        </p:nvSpPr>
        <p:spPr>
          <a:xfrm>
            <a:off x="875160" y="373356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78" name="PlaceHolder 6"/>
          <p:cNvSpPr>
            <a:spLocks noGrp="1"/>
          </p:cNvSpPr>
          <p:nvPr>
            <p:ph type="body"/>
          </p:nvPr>
        </p:nvSpPr>
        <p:spPr>
          <a:xfrm>
            <a:off x="2117160" y="373356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79" name="PlaceHolder 7"/>
          <p:cNvSpPr>
            <a:spLocks noGrp="1"/>
          </p:cNvSpPr>
          <p:nvPr>
            <p:ph type="body"/>
          </p:nvPr>
        </p:nvSpPr>
        <p:spPr>
          <a:xfrm>
            <a:off x="3359520" y="373356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85" name="PlaceHolder 2"/>
          <p:cNvSpPr>
            <a:spLocks noGrp="1"/>
          </p:cNvSpPr>
          <p:nvPr>
            <p:ph type="subTitle"/>
          </p:nvPr>
        </p:nvSpPr>
        <p:spPr>
          <a:xfrm>
            <a:off x="875160" y="3038040"/>
            <a:ext cx="3673800" cy="13676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87" name="PlaceHolder 2"/>
          <p:cNvSpPr>
            <a:spLocks noGrp="1"/>
          </p:cNvSpPr>
          <p:nvPr>
            <p:ph type="body"/>
          </p:nvPr>
        </p:nvSpPr>
        <p:spPr>
          <a:xfrm>
            <a:off x="875160" y="3462480"/>
            <a:ext cx="3673800" cy="518760"/>
          </a:xfrm>
          <a:prstGeom prst="rect">
            <a:avLst/>
          </a:prstGeom>
        </p:spPr>
        <p:txBody>
          <a:bodyPr lIns="0" tIns="0" rIns="0" bIns="0">
            <a:normAutofit fontScale="23000"/>
          </a:bodyPr>
          <a:lstStyle/>
          <a:p>
            <a:endParaRPr lang="it-IT" sz="35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89" name="PlaceHolder 2"/>
          <p:cNvSpPr>
            <a:spLocks noGrp="1"/>
          </p:cNvSpPr>
          <p:nvPr>
            <p:ph type="body"/>
          </p:nvPr>
        </p:nvSpPr>
        <p:spPr>
          <a:xfrm>
            <a:off x="8751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
        <p:nvSpPr>
          <p:cNvPr id="90" name="PlaceHolder 3"/>
          <p:cNvSpPr>
            <a:spLocks noGrp="1"/>
          </p:cNvSpPr>
          <p:nvPr>
            <p:ph type="body"/>
          </p:nvPr>
        </p:nvSpPr>
        <p:spPr>
          <a:xfrm>
            <a:off x="27579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8" name="PlaceHolder 2"/>
          <p:cNvSpPr>
            <a:spLocks noGrp="1"/>
          </p:cNvSpPr>
          <p:nvPr>
            <p:ph type="body"/>
          </p:nvPr>
        </p:nvSpPr>
        <p:spPr>
          <a:xfrm>
            <a:off x="875160" y="3462480"/>
            <a:ext cx="3673800" cy="518760"/>
          </a:xfrm>
          <a:prstGeom prst="rect">
            <a:avLst/>
          </a:prstGeom>
        </p:spPr>
        <p:txBody>
          <a:bodyPr lIns="0" tIns="0" rIns="0" bIns="0">
            <a:normAutofit fontScale="23000"/>
          </a:bodyPr>
          <a:lstStyle/>
          <a:p>
            <a:endParaRPr lang="it-IT" sz="35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534240" y="301680"/>
            <a:ext cx="9619200" cy="5853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94" name="PlaceHolder 2"/>
          <p:cNvSpPr>
            <a:spLocks noGrp="1"/>
          </p:cNvSpPr>
          <p:nvPr>
            <p:ph type="body"/>
          </p:nvPr>
        </p:nvSpPr>
        <p:spPr>
          <a:xfrm>
            <a:off x="8751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95" name="PlaceHolder 3"/>
          <p:cNvSpPr>
            <a:spLocks noGrp="1"/>
          </p:cNvSpPr>
          <p:nvPr>
            <p:ph type="body"/>
          </p:nvPr>
        </p:nvSpPr>
        <p:spPr>
          <a:xfrm>
            <a:off x="27579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
        <p:nvSpPr>
          <p:cNvPr id="96" name="PlaceHolder 4"/>
          <p:cNvSpPr>
            <a:spLocks noGrp="1"/>
          </p:cNvSpPr>
          <p:nvPr>
            <p:ph type="body"/>
          </p:nvPr>
        </p:nvSpPr>
        <p:spPr>
          <a:xfrm>
            <a:off x="8751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98" name="PlaceHolder 2"/>
          <p:cNvSpPr>
            <a:spLocks noGrp="1"/>
          </p:cNvSpPr>
          <p:nvPr>
            <p:ph type="body"/>
          </p:nvPr>
        </p:nvSpPr>
        <p:spPr>
          <a:xfrm>
            <a:off x="8751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
        <p:nvSpPr>
          <p:cNvPr id="99" name="PlaceHolder 3"/>
          <p:cNvSpPr>
            <a:spLocks noGrp="1"/>
          </p:cNvSpPr>
          <p:nvPr>
            <p:ph type="body"/>
          </p:nvPr>
        </p:nvSpPr>
        <p:spPr>
          <a:xfrm>
            <a:off x="27579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00" name="PlaceHolder 4"/>
          <p:cNvSpPr>
            <a:spLocks noGrp="1"/>
          </p:cNvSpPr>
          <p:nvPr>
            <p:ph type="body"/>
          </p:nvPr>
        </p:nvSpPr>
        <p:spPr>
          <a:xfrm>
            <a:off x="27579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02" name="PlaceHolder 2"/>
          <p:cNvSpPr>
            <a:spLocks noGrp="1"/>
          </p:cNvSpPr>
          <p:nvPr>
            <p:ph type="body"/>
          </p:nvPr>
        </p:nvSpPr>
        <p:spPr>
          <a:xfrm>
            <a:off x="8751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03" name="PlaceHolder 3"/>
          <p:cNvSpPr>
            <a:spLocks noGrp="1"/>
          </p:cNvSpPr>
          <p:nvPr>
            <p:ph type="body"/>
          </p:nvPr>
        </p:nvSpPr>
        <p:spPr>
          <a:xfrm>
            <a:off x="27579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04" name="PlaceHolder 4"/>
          <p:cNvSpPr>
            <a:spLocks noGrp="1"/>
          </p:cNvSpPr>
          <p:nvPr>
            <p:ph type="body"/>
          </p:nvPr>
        </p:nvSpPr>
        <p:spPr>
          <a:xfrm>
            <a:off x="875160" y="3733560"/>
            <a:ext cx="3673800" cy="247320"/>
          </a:xfrm>
          <a:prstGeom prst="rect">
            <a:avLst/>
          </a:prstGeom>
        </p:spPr>
        <p:txBody>
          <a:bodyPr lIns="0" tIns="0" rIns="0" bIns="0">
            <a:normAutofit fontScale="7000"/>
          </a:bodyPr>
          <a:lstStyle/>
          <a:p>
            <a:endParaRPr lang="it-IT" sz="35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06" name="PlaceHolder 2"/>
          <p:cNvSpPr>
            <a:spLocks noGrp="1"/>
          </p:cNvSpPr>
          <p:nvPr>
            <p:ph type="body"/>
          </p:nvPr>
        </p:nvSpPr>
        <p:spPr>
          <a:xfrm>
            <a:off x="875160" y="3462480"/>
            <a:ext cx="3673800" cy="247320"/>
          </a:xfrm>
          <a:prstGeom prst="rect">
            <a:avLst/>
          </a:prstGeom>
        </p:spPr>
        <p:txBody>
          <a:bodyPr lIns="0" tIns="0" rIns="0" bIns="0">
            <a:normAutofit fontScale="7000"/>
          </a:bodyPr>
          <a:lstStyle/>
          <a:p>
            <a:endParaRPr lang="it-IT" sz="3500" b="0" strike="noStrike" spc="-1">
              <a:solidFill>
                <a:srgbClr val="000000"/>
              </a:solidFill>
              <a:latin typeface="Calibri"/>
            </a:endParaRPr>
          </a:p>
        </p:txBody>
      </p:sp>
      <p:sp>
        <p:nvSpPr>
          <p:cNvPr id="107" name="PlaceHolder 3"/>
          <p:cNvSpPr>
            <a:spLocks noGrp="1"/>
          </p:cNvSpPr>
          <p:nvPr>
            <p:ph type="body"/>
          </p:nvPr>
        </p:nvSpPr>
        <p:spPr>
          <a:xfrm>
            <a:off x="875160" y="3733560"/>
            <a:ext cx="3673800" cy="247320"/>
          </a:xfrm>
          <a:prstGeom prst="rect">
            <a:avLst/>
          </a:prstGeom>
        </p:spPr>
        <p:txBody>
          <a:bodyPr lIns="0" tIns="0" rIns="0" bIns="0">
            <a:normAutofit fontScale="7000"/>
          </a:bodyPr>
          <a:lstStyle/>
          <a:p>
            <a:endParaRPr lang="it-IT" sz="35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09" name="PlaceHolder 2"/>
          <p:cNvSpPr>
            <a:spLocks noGrp="1"/>
          </p:cNvSpPr>
          <p:nvPr>
            <p:ph type="body"/>
          </p:nvPr>
        </p:nvSpPr>
        <p:spPr>
          <a:xfrm>
            <a:off x="8751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10" name="PlaceHolder 3"/>
          <p:cNvSpPr>
            <a:spLocks noGrp="1"/>
          </p:cNvSpPr>
          <p:nvPr>
            <p:ph type="body"/>
          </p:nvPr>
        </p:nvSpPr>
        <p:spPr>
          <a:xfrm>
            <a:off x="27579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11" name="PlaceHolder 4"/>
          <p:cNvSpPr>
            <a:spLocks noGrp="1"/>
          </p:cNvSpPr>
          <p:nvPr>
            <p:ph type="body"/>
          </p:nvPr>
        </p:nvSpPr>
        <p:spPr>
          <a:xfrm>
            <a:off x="8751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12" name="PlaceHolder 5"/>
          <p:cNvSpPr>
            <a:spLocks noGrp="1"/>
          </p:cNvSpPr>
          <p:nvPr>
            <p:ph type="body"/>
          </p:nvPr>
        </p:nvSpPr>
        <p:spPr>
          <a:xfrm>
            <a:off x="27579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14" name="PlaceHolder 2"/>
          <p:cNvSpPr>
            <a:spLocks noGrp="1"/>
          </p:cNvSpPr>
          <p:nvPr>
            <p:ph type="body"/>
          </p:nvPr>
        </p:nvSpPr>
        <p:spPr>
          <a:xfrm>
            <a:off x="875160" y="346248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115" name="PlaceHolder 3"/>
          <p:cNvSpPr>
            <a:spLocks noGrp="1"/>
          </p:cNvSpPr>
          <p:nvPr>
            <p:ph type="body"/>
          </p:nvPr>
        </p:nvSpPr>
        <p:spPr>
          <a:xfrm>
            <a:off x="2117160" y="346248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116" name="PlaceHolder 4"/>
          <p:cNvSpPr>
            <a:spLocks noGrp="1"/>
          </p:cNvSpPr>
          <p:nvPr>
            <p:ph type="body"/>
          </p:nvPr>
        </p:nvSpPr>
        <p:spPr>
          <a:xfrm>
            <a:off x="3359520" y="346248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117" name="PlaceHolder 5"/>
          <p:cNvSpPr>
            <a:spLocks noGrp="1"/>
          </p:cNvSpPr>
          <p:nvPr>
            <p:ph type="body"/>
          </p:nvPr>
        </p:nvSpPr>
        <p:spPr>
          <a:xfrm>
            <a:off x="875160" y="373356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118" name="PlaceHolder 6"/>
          <p:cNvSpPr>
            <a:spLocks noGrp="1"/>
          </p:cNvSpPr>
          <p:nvPr>
            <p:ph type="body"/>
          </p:nvPr>
        </p:nvSpPr>
        <p:spPr>
          <a:xfrm>
            <a:off x="2117160" y="373356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119" name="PlaceHolder 7"/>
          <p:cNvSpPr>
            <a:spLocks noGrp="1"/>
          </p:cNvSpPr>
          <p:nvPr>
            <p:ph type="body"/>
          </p:nvPr>
        </p:nvSpPr>
        <p:spPr>
          <a:xfrm>
            <a:off x="3359520" y="373356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26" name="PlaceHolder 2"/>
          <p:cNvSpPr>
            <a:spLocks noGrp="1"/>
          </p:cNvSpPr>
          <p:nvPr>
            <p:ph type="subTitle"/>
          </p:nvPr>
        </p:nvSpPr>
        <p:spPr>
          <a:xfrm>
            <a:off x="875160" y="3038040"/>
            <a:ext cx="3673800" cy="136764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28" name="PlaceHolder 2"/>
          <p:cNvSpPr>
            <a:spLocks noGrp="1"/>
          </p:cNvSpPr>
          <p:nvPr>
            <p:ph type="body"/>
          </p:nvPr>
        </p:nvSpPr>
        <p:spPr>
          <a:xfrm>
            <a:off x="875160" y="3462480"/>
            <a:ext cx="3673800" cy="518760"/>
          </a:xfrm>
          <a:prstGeom prst="rect">
            <a:avLst/>
          </a:prstGeom>
        </p:spPr>
        <p:txBody>
          <a:bodyPr lIns="0" tIns="0" rIns="0" bIns="0">
            <a:normAutofit fontScale="23000"/>
          </a:bodyPr>
          <a:lstStyle/>
          <a:p>
            <a:endParaRPr lang="it-IT" sz="35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0" name="PlaceHolder 2"/>
          <p:cNvSpPr>
            <a:spLocks noGrp="1"/>
          </p:cNvSpPr>
          <p:nvPr>
            <p:ph type="body"/>
          </p:nvPr>
        </p:nvSpPr>
        <p:spPr>
          <a:xfrm>
            <a:off x="8751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
        <p:nvSpPr>
          <p:cNvPr id="11" name="PlaceHolder 3"/>
          <p:cNvSpPr>
            <a:spLocks noGrp="1"/>
          </p:cNvSpPr>
          <p:nvPr>
            <p:ph type="body"/>
          </p:nvPr>
        </p:nvSpPr>
        <p:spPr>
          <a:xfrm>
            <a:off x="27579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30" name="PlaceHolder 2"/>
          <p:cNvSpPr>
            <a:spLocks noGrp="1"/>
          </p:cNvSpPr>
          <p:nvPr>
            <p:ph type="body"/>
          </p:nvPr>
        </p:nvSpPr>
        <p:spPr>
          <a:xfrm>
            <a:off x="8751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
        <p:nvSpPr>
          <p:cNvPr id="131" name="PlaceHolder 3"/>
          <p:cNvSpPr>
            <a:spLocks noGrp="1"/>
          </p:cNvSpPr>
          <p:nvPr>
            <p:ph type="body"/>
          </p:nvPr>
        </p:nvSpPr>
        <p:spPr>
          <a:xfrm>
            <a:off x="27579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534240" y="301680"/>
            <a:ext cx="9619200" cy="5853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35" name="PlaceHolder 2"/>
          <p:cNvSpPr>
            <a:spLocks noGrp="1"/>
          </p:cNvSpPr>
          <p:nvPr>
            <p:ph type="body"/>
          </p:nvPr>
        </p:nvSpPr>
        <p:spPr>
          <a:xfrm>
            <a:off x="8751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36" name="PlaceHolder 3"/>
          <p:cNvSpPr>
            <a:spLocks noGrp="1"/>
          </p:cNvSpPr>
          <p:nvPr>
            <p:ph type="body"/>
          </p:nvPr>
        </p:nvSpPr>
        <p:spPr>
          <a:xfrm>
            <a:off x="27579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
        <p:nvSpPr>
          <p:cNvPr id="137" name="PlaceHolder 4"/>
          <p:cNvSpPr>
            <a:spLocks noGrp="1"/>
          </p:cNvSpPr>
          <p:nvPr>
            <p:ph type="body"/>
          </p:nvPr>
        </p:nvSpPr>
        <p:spPr>
          <a:xfrm>
            <a:off x="8751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39" name="PlaceHolder 2"/>
          <p:cNvSpPr>
            <a:spLocks noGrp="1"/>
          </p:cNvSpPr>
          <p:nvPr>
            <p:ph type="body"/>
          </p:nvPr>
        </p:nvSpPr>
        <p:spPr>
          <a:xfrm>
            <a:off x="8751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
        <p:nvSpPr>
          <p:cNvPr id="140" name="PlaceHolder 3"/>
          <p:cNvSpPr>
            <a:spLocks noGrp="1"/>
          </p:cNvSpPr>
          <p:nvPr>
            <p:ph type="body"/>
          </p:nvPr>
        </p:nvSpPr>
        <p:spPr>
          <a:xfrm>
            <a:off x="27579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41" name="PlaceHolder 4"/>
          <p:cNvSpPr>
            <a:spLocks noGrp="1"/>
          </p:cNvSpPr>
          <p:nvPr>
            <p:ph type="body"/>
          </p:nvPr>
        </p:nvSpPr>
        <p:spPr>
          <a:xfrm>
            <a:off x="27579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43" name="PlaceHolder 2"/>
          <p:cNvSpPr>
            <a:spLocks noGrp="1"/>
          </p:cNvSpPr>
          <p:nvPr>
            <p:ph type="body"/>
          </p:nvPr>
        </p:nvSpPr>
        <p:spPr>
          <a:xfrm>
            <a:off x="8751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44" name="PlaceHolder 3"/>
          <p:cNvSpPr>
            <a:spLocks noGrp="1"/>
          </p:cNvSpPr>
          <p:nvPr>
            <p:ph type="body"/>
          </p:nvPr>
        </p:nvSpPr>
        <p:spPr>
          <a:xfrm>
            <a:off x="27579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45" name="PlaceHolder 4"/>
          <p:cNvSpPr>
            <a:spLocks noGrp="1"/>
          </p:cNvSpPr>
          <p:nvPr>
            <p:ph type="body"/>
          </p:nvPr>
        </p:nvSpPr>
        <p:spPr>
          <a:xfrm>
            <a:off x="875160" y="3733560"/>
            <a:ext cx="3673800" cy="247320"/>
          </a:xfrm>
          <a:prstGeom prst="rect">
            <a:avLst/>
          </a:prstGeom>
        </p:spPr>
        <p:txBody>
          <a:bodyPr lIns="0" tIns="0" rIns="0" bIns="0">
            <a:normAutofit fontScale="7000"/>
          </a:bodyPr>
          <a:lstStyle/>
          <a:p>
            <a:endParaRPr lang="it-IT" sz="35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47" name="PlaceHolder 2"/>
          <p:cNvSpPr>
            <a:spLocks noGrp="1"/>
          </p:cNvSpPr>
          <p:nvPr>
            <p:ph type="body"/>
          </p:nvPr>
        </p:nvSpPr>
        <p:spPr>
          <a:xfrm>
            <a:off x="875160" y="3462480"/>
            <a:ext cx="3673800" cy="247320"/>
          </a:xfrm>
          <a:prstGeom prst="rect">
            <a:avLst/>
          </a:prstGeom>
        </p:spPr>
        <p:txBody>
          <a:bodyPr lIns="0" tIns="0" rIns="0" bIns="0">
            <a:normAutofit fontScale="7000"/>
          </a:bodyPr>
          <a:lstStyle/>
          <a:p>
            <a:endParaRPr lang="it-IT" sz="3500" b="0" strike="noStrike" spc="-1">
              <a:solidFill>
                <a:srgbClr val="000000"/>
              </a:solidFill>
              <a:latin typeface="Calibri"/>
            </a:endParaRPr>
          </a:p>
        </p:txBody>
      </p:sp>
      <p:sp>
        <p:nvSpPr>
          <p:cNvPr id="148" name="PlaceHolder 3"/>
          <p:cNvSpPr>
            <a:spLocks noGrp="1"/>
          </p:cNvSpPr>
          <p:nvPr>
            <p:ph type="body"/>
          </p:nvPr>
        </p:nvSpPr>
        <p:spPr>
          <a:xfrm>
            <a:off x="875160" y="3733560"/>
            <a:ext cx="3673800" cy="247320"/>
          </a:xfrm>
          <a:prstGeom prst="rect">
            <a:avLst/>
          </a:prstGeom>
        </p:spPr>
        <p:txBody>
          <a:bodyPr lIns="0" tIns="0" rIns="0" bIns="0">
            <a:normAutofit fontScale="7000"/>
          </a:bodyPr>
          <a:lstStyle/>
          <a:p>
            <a:endParaRPr lang="it-IT" sz="35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50" name="PlaceHolder 2"/>
          <p:cNvSpPr>
            <a:spLocks noGrp="1"/>
          </p:cNvSpPr>
          <p:nvPr>
            <p:ph type="body"/>
          </p:nvPr>
        </p:nvSpPr>
        <p:spPr>
          <a:xfrm>
            <a:off x="8751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51" name="PlaceHolder 3"/>
          <p:cNvSpPr>
            <a:spLocks noGrp="1"/>
          </p:cNvSpPr>
          <p:nvPr>
            <p:ph type="body"/>
          </p:nvPr>
        </p:nvSpPr>
        <p:spPr>
          <a:xfrm>
            <a:off x="27579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52" name="PlaceHolder 4"/>
          <p:cNvSpPr>
            <a:spLocks noGrp="1"/>
          </p:cNvSpPr>
          <p:nvPr>
            <p:ph type="body"/>
          </p:nvPr>
        </p:nvSpPr>
        <p:spPr>
          <a:xfrm>
            <a:off x="8751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53" name="PlaceHolder 5"/>
          <p:cNvSpPr>
            <a:spLocks noGrp="1"/>
          </p:cNvSpPr>
          <p:nvPr>
            <p:ph type="body"/>
          </p:nvPr>
        </p:nvSpPr>
        <p:spPr>
          <a:xfrm>
            <a:off x="27579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55" name="PlaceHolder 2"/>
          <p:cNvSpPr>
            <a:spLocks noGrp="1"/>
          </p:cNvSpPr>
          <p:nvPr>
            <p:ph type="body"/>
          </p:nvPr>
        </p:nvSpPr>
        <p:spPr>
          <a:xfrm>
            <a:off x="875160" y="346248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156" name="PlaceHolder 3"/>
          <p:cNvSpPr>
            <a:spLocks noGrp="1"/>
          </p:cNvSpPr>
          <p:nvPr>
            <p:ph type="body"/>
          </p:nvPr>
        </p:nvSpPr>
        <p:spPr>
          <a:xfrm>
            <a:off x="2117160" y="346248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157" name="PlaceHolder 4"/>
          <p:cNvSpPr>
            <a:spLocks noGrp="1"/>
          </p:cNvSpPr>
          <p:nvPr>
            <p:ph type="body"/>
          </p:nvPr>
        </p:nvSpPr>
        <p:spPr>
          <a:xfrm>
            <a:off x="3359520" y="346248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158" name="PlaceHolder 5"/>
          <p:cNvSpPr>
            <a:spLocks noGrp="1"/>
          </p:cNvSpPr>
          <p:nvPr>
            <p:ph type="body"/>
          </p:nvPr>
        </p:nvSpPr>
        <p:spPr>
          <a:xfrm>
            <a:off x="875160" y="373356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159" name="PlaceHolder 6"/>
          <p:cNvSpPr>
            <a:spLocks noGrp="1"/>
          </p:cNvSpPr>
          <p:nvPr>
            <p:ph type="body"/>
          </p:nvPr>
        </p:nvSpPr>
        <p:spPr>
          <a:xfrm>
            <a:off x="2117160" y="373356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
        <p:nvSpPr>
          <p:cNvPr id="160" name="PlaceHolder 7"/>
          <p:cNvSpPr>
            <a:spLocks noGrp="1"/>
          </p:cNvSpPr>
          <p:nvPr>
            <p:ph type="body"/>
          </p:nvPr>
        </p:nvSpPr>
        <p:spPr>
          <a:xfrm>
            <a:off x="3359520" y="3733560"/>
            <a:ext cx="1182600" cy="247320"/>
          </a:xfrm>
          <a:prstGeom prst="rect">
            <a:avLst/>
          </a:prstGeom>
        </p:spPr>
        <p:txBody>
          <a:bodyPr lIns="0" tIns="0" rIns="0" bIns="0">
            <a:normAutofit fontScale="1000"/>
          </a:bodyPr>
          <a:lstStyle/>
          <a:p>
            <a:endParaRPr lang="it-IT" sz="35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34240" y="301680"/>
            <a:ext cx="9619200" cy="58536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5" name="PlaceHolder 2"/>
          <p:cNvSpPr>
            <a:spLocks noGrp="1"/>
          </p:cNvSpPr>
          <p:nvPr>
            <p:ph type="body"/>
          </p:nvPr>
        </p:nvSpPr>
        <p:spPr>
          <a:xfrm>
            <a:off x="8751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16" name="PlaceHolder 3"/>
          <p:cNvSpPr>
            <a:spLocks noGrp="1"/>
          </p:cNvSpPr>
          <p:nvPr>
            <p:ph type="body"/>
          </p:nvPr>
        </p:nvSpPr>
        <p:spPr>
          <a:xfrm>
            <a:off x="27579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
        <p:nvSpPr>
          <p:cNvPr id="17" name="PlaceHolder 4"/>
          <p:cNvSpPr>
            <a:spLocks noGrp="1"/>
          </p:cNvSpPr>
          <p:nvPr>
            <p:ph type="body"/>
          </p:nvPr>
        </p:nvSpPr>
        <p:spPr>
          <a:xfrm>
            <a:off x="8751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19" name="PlaceHolder 2"/>
          <p:cNvSpPr>
            <a:spLocks noGrp="1"/>
          </p:cNvSpPr>
          <p:nvPr>
            <p:ph type="body"/>
          </p:nvPr>
        </p:nvSpPr>
        <p:spPr>
          <a:xfrm>
            <a:off x="875160" y="3462480"/>
            <a:ext cx="1792800" cy="518760"/>
          </a:xfrm>
          <a:prstGeom prst="rect">
            <a:avLst/>
          </a:prstGeom>
        </p:spPr>
        <p:txBody>
          <a:bodyPr lIns="0" tIns="0" rIns="0" bIns="0">
            <a:normAutofit fontScale="8000"/>
          </a:bodyPr>
          <a:lstStyle/>
          <a:p>
            <a:endParaRPr lang="it-IT" sz="3500" b="0" strike="noStrike" spc="-1">
              <a:solidFill>
                <a:srgbClr val="000000"/>
              </a:solidFill>
              <a:latin typeface="Calibri"/>
            </a:endParaRPr>
          </a:p>
        </p:txBody>
      </p:sp>
      <p:sp>
        <p:nvSpPr>
          <p:cNvPr id="20" name="PlaceHolder 3"/>
          <p:cNvSpPr>
            <a:spLocks noGrp="1"/>
          </p:cNvSpPr>
          <p:nvPr>
            <p:ph type="body"/>
          </p:nvPr>
        </p:nvSpPr>
        <p:spPr>
          <a:xfrm>
            <a:off x="27579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21" name="PlaceHolder 4"/>
          <p:cNvSpPr>
            <a:spLocks noGrp="1"/>
          </p:cNvSpPr>
          <p:nvPr>
            <p:ph type="body"/>
          </p:nvPr>
        </p:nvSpPr>
        <p:spPr>
          <a:xfrm>
            <a:off x="2757960" y="373356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34240" y="301680"/>
            <a:ext cx="9619200" cy="1262520"/>
          </a:xfrm>
          <a:prstGeom prst="rect">
            <a:avLst/>
          </a:prstGeom>
        </p:spPr>
        <p:txBody>
          <a:bodyPr lIns="0" tIns="0" rIns="0" bIns="0" anchor="ctr">
            <a:noAutofit/>
          </a:bodyPr>
          <a:lstStyle/>
          <a:p>
            <a:endParaRPr lang="it-IT" sz="2000" b="0" strike="noStrike" spc="-1">
              <a:solidFill>
                <a:srgbClr val="000000"/>
              </a:solidFill>
              <a:latin typeface="Calibri"/>
            </a:endParaRPr>
          </a:p>
        </p:txBody>
      </p:sp>
      <p:sp>
        <p:nvSpPr>
          <p:cNvPr id="23" name="PlaceHolder 2"/>
          <p:cNvSpPr>
            <a:spLocks noGrp="1"/>
          </p:cNvSpPr>
          <p:nvPr>
            <p:ph type="body"/>
          </p:nvPr>
        </p:nvSpPr>
        <p:spPr>
          <a:xfrm>
            <a:off x="8751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24" name="PlaceHolder 3"/>
          <p:cNvSpPr>
            <a:spLocks noGrp="1"/>
          </p:cNvSpPr>
          <p:nvPr>
            <p:ph type="body"/>
          </p:nvPr>
        </p:nvSpPr>
        <p:spPr>
          <a:xfrm>
            <a:off x="2757960" y="3462480"/>
            <a:ext cx="1792800" cy="247320"/>
          </a:xfrm>
          <a:prstGeom prst="rect">
            <a:avLst/>
          </a:prstGeom>
        </p:spPr>
        <p:txBody>
          <a:bodyPr lIns="0" tIns="0" rIns="0" bIns="0">
            <a:normAutofit fontScale="2000"/>
          </a:bodyPr>
          <a:lstStyle/>
          <a:p>
            <a:endParaRPr lang="it-IT" sz="3500" b="0" strike="noStrike" spc="-1">
              <a:solidFill>
                <a:srgbClr val="000000"/>
              </a:solidFill>
              <a:latin typeface="Calibri"/>
            </a:endParaRPr>
          </a:p>
        </p:txBody>
      </p:sp>
      <p:sp>
        <p:nvSpPr>
          <p:cNvPr id="25" name="PlaceHolder 4"/>
          <p:cNvSpPr>
            <a:spLocks noGrp="1"/>
          </p:cNvSpPr>
          <p:nvPr>
            <p:ph type="body"/>
          </p:nvPr>
        </p:nvSpPr>
        <p:spPr>
          <a:xfrm>
            <a:off x="875160" y="3733560"/>
            <a:ext cx="3673800" cy="247320"/>
          </a:xfrm>
          <a:prstGeom prst="rect">
            <a:avLst/>
          </a:prstGeom>
        </p:spPr>
        <p:txBody>
          <a:bodyPr lIns="0" tIns="0" rIns="0" bIns="0">
            <a:normAutofit fontScale="7000"/>
          </a:bodyPr>
          <a:lstStyle/>
          <a:p>
            <a:endParaRPr lang="it-IT" sz="35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4.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Immagine 5" descr="EXPAND_slides_head_02.jpg"/>
          <p:cNvPicPr/>
          <p:nvPr/>
        </p:nvPicPr>
        <p:blipFill>
          <a:blip r:embed="rId14"/>
          <a:stretch/>
        </p:blipFill>
        <p:spPr>
          <a:xfrm>
            <a:off x="0" y="0"/>
            <a:ext cx="10688400" cy="828360"/>
          </a:xfrm>
          <a:prstGeom prst="rect">
            <a:avLst/>
          </a:prstGeom>
          <a:ln>
            <a:noFill/>
          </a:ln>
        </p:spPr>
      </p:pic>
      <p:pic>
        <p:nvPicPr>
          <p:cNvPr id="6" name="Immagine 1"/>
          <p:cNvPicPr/>
          <p:nvPr/>
        </p:nvPicPr>
        <p:blipFill>
          <a:blip r:embed="rId15"/>
          <a:stretch/>
        </p:blipFill>
        <p:spPr>
          <a:xfrm>
            <a:off x="0" y="3240"/>
            <a:ext cx="10692720" cy="7559280"/>
          </a:xfrm>
          <a:prstGeom prst="rect">
            <a:avLst/>
          </a:prstGeom>
          <a:ln>
            <a:noFill/>
          </a:ln>
        </p:spPr>
      </p:pic>
      <p:sp>
        <p:nvSpPr>
          <p:cNvPr id="2" name="PlaceHolder 1"/>
          <p:cNvSpPr>
            <a:spLocks noGrp="1"/>
          </p:cNvSpPr>
          <p:nvPr>
            <p:ph type="title"/>
          </p:nvPr>
        </p:nvSpPr>
        <p:spPr>
          <a:xfrm>
            <a:off x="875160" y="1991160"/>
            <a:ext cx="9218160" cy="1460160"/>
          </a:xfrm>
          <a:prstGeom prst="rect">
            <a:avLst/>
          </a:prstGeom>
        </p:spPr>
        <p:txBody>
          <a:bodyPr lIns="90000" tIns="45000" rIns="90000" bIns="45000">
            <a:noAutofit/>
          </a:bodyPr>
          <a:lstStyle/>
          <a:p>
            <a:pPr>
              <a:lnSpc>
                <a:spcPct val="100000"/>
              </a:lnSpc>
            </a:pPr>
            <a:r>
              <a:rPr lang="it-IT" sz="4200" b="1" strike="noStrike" spc="-1">
                <a:solidFill>
                  <a:srgbClr val="FFFFFF"/>
                </a:solidFill>
                <a:latin typeface="Calibri"/>
              </a:rPr>
              <a:t>Titolo Presentazione</a:t>
            </a:r>
            <a:endParaRPr lang="it-IT" sz="4200" b="0" strike="noStrike" spc="-1">
              <a:solidFill>
                <a:srgbClr val="000000"/>
              </a:solidFill>
              <a:latin typeface="Calibri"/>
            </a:endParaRPr>
          </a:p>
        </p:txBody>
      </p:sp>
      <p:sp>
        <p:nvSpPr>
          <p:cNvPr id="3" name="PlaceHolder 2"/>
          <p:cNvSpPr>
            <a:spLocks noGrp="1"/>
          </p:cNvSpPr>
          <p:nvPr>
            <p:ph type="body"/>
          </p:nvPr>
        </p:nvSpPr>
        <p:spPr>
          <a:xfrm>
            <a:off x="875160" y="3783600"/>
            <a:ext cx="9218160" cy="4476240"/>
          </a:xfrm>
          <a:prstGeom prst="rect">
            <a:avLst/>
          </a:prstGeom>
        </p:spPr>
        <p:txBody>
          <a:bodyPr lIns="90000" tIns="45000" rIns="90000" bIns="45000">
            <a:noAutofit/>
          </a:bodyPr>
          <a:lstStyle/>
          <a:p>
            <a:pPr>
              <a:lnSpc>
                <a:spcPct val="100000"/>
              </a:lnSpc>
              <a:spcBef>
                <a:spcPts val="479"/>
              </a:spcBef>
            </a:pPr>
            <a:r>
              <a:rPr lang="it-IT" sz="2400" b="0" strike="noStrike" spc="-1">
                <a:solidFill>
                  <a:srgbClr val="FFFFFF"/>
                </a:solidFill>
                <a:latin typeface="Calibri"/>
              </a:rPr>
              <a:t>Sottotitolo presentazione</a:t>
            </a:r>
            <a:endParaRPr lang="it-IT" sz="2400" b="0" strike="noStrike" spc="-1">
              <a:solidFill>
                <a:srgbClr val="000000"/>
              </a:solidFill>
              <a:latin typeface="Calibri"/>
            </a:endParaRPr>
          </a:p>
        </p:txBody>
      </p:sp>
      <p:sp>
        <p:nvSpPr>
          <p:cNvPr id="4" name="PlaceHolder 3"/>
          <p:cNvSpPr>
            <a:spLocks noGrp="1"/>
          </p:cNvSpPr>
          <p:nvPr>
            <p:ph type="body"/>
          </p:nvPr>
        </p:nvSpPr>
        <p:spPr>
          <a:xfrm>
            <a:off x="875160" y="4967280"/>
            <a:ext cx="3673800" cy="2487240"/>
          </a:xfrm>
          <a:prstGeom prst="rect">
            <a:avLst/>
          </a:prstGeom>
        </p:spPr>
        <p:txBody>
          <a:bodyPr lIns="90000" tIns="45000" rIns="90000" bIns="45000">
            <a:noAutofit/>
          </a:bodyPr>
          <a:lstStyle/>
          <a:p>
            <a:pPr>
              <a:lnSpc>
                <a:spcPct val="100000"/>
              </a:lnSpc>
            </a:pPr>
            <a:r>
              <a:rPr lang="it-IT" sz="1800" b="0" strike="noStrike" spc="-1">
                <a:solidFill>
                  <a:srgbClr val="FFFFFF"/>
                </a:solidFill>
                <a:latin typeface="Calibri"/>
              </a:rPr>
              <a:t>Luogo GG/MM/AAAA</a:t>
            </a:r>
            <a:endParaRPr lang="it-IT" sz="1800" b="0" strike="noStrike" spc="-1">
              <a:solidFill>
                <a:srgbClr val="000000"/>
              </a:solidFill>
              <a:latin typeface="Calibri"/>
            </a:endParaRPr>
          </a:p>
          <a:p>
            <a:pPr>
              <a:lnSpc>
                <a:spcPct val="100000"/>
              </a:lnSpc>
            </a:pPr>
            <a:br/>
            <a:r>
              <a:rPr lang="it-IT" sz="1800" b="0" strike="noStrike" spc="-1">
                <a:solidFill>
                  <a:srgbClr val="FFFFFF"/>
                </a:solidFill>
                <a:latin typeface="Calibri"/>
              </a:rPr>
              <a:t>Nome Cognome</a:t>
            </a:r>
            <a:endParaRPr lang="it-IT" sz="1800" b="0" strike="noStrike" spc="-1">
              <a:solidFill>
                <a:srgbClr val="000000"/>
              </a:solidFill>
              <a:latin typeface="Calibri"/>
            </a:endParaRPr>
          </a:p>
          <a:p>
            <a:pPr>
              <a:lnSpc>
                <a:spcPct val="100000"/>
              </a:lnSpc>
            </a:pPr>
            <a:r>
              <a:rPr lang="it-IT" sz="1800" b="0" strike="noStrike" spc="-1">
                <a:solidFill>
                  <a:srgbClr val="FFFFFF"/>
                </a:solidFill>
                <a:latin typeface="Calibri"/>
              </a:rPr>
              <a:t>Ruolo</a:t>
            </a:r>
            <a:endParaRPr lang="it-IT" sz="18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 name="Immagine 5" descr="EXPAND_slides_head_02.jpg"/>
          <p:cNvPicPr/>
          <p:nvPr/>
        </p:nvPicPr>
        <p:blipFill>
          <a:blip r:embed="rId14"/>
          <a:stretch/>
        </p:blipFill>
        <p:spPr>
          <a:xfrm>
            <a:off x="0" y="0"/>
            <a:ext cx="10688400" cy="828360"/>
          </a:xfrm>
          <a:prstGeom prst="rect">
            <a:avLst/>
          </a:prstGeom>
          <a:ln>
            <a:noFill/>
          </a:ln>
        </p:spPr>
      </p:pic>
      <p:sp>
        <p:nvSpPr>
          <p:cNvPr id="42" name="PlaceHolder 1"/>
          <p:cNvSpPr>
            <a:spLocks noGrp="1"/>
          </p:cNvSpPr>
          <p:nvPr>
            <p:ph type="body"/>
          </p:nvPr>
        </p:nvSpPr>
        <p:spPr>
          <a:xfrm>
            <a:off x="411120" y="1041840"/>
            <a:ext cx="5074920" cy="5938200"/>
          </a:xfrm>
          <a:prstGeom prst="rect">
            <a:avLst/>
          </a:prstGeom>
        </p:spPr>
        <p:txBody>
          <a:bodyPr lIns="90000" tIns="45000" rIns="90000" bIns="45000">
            <a:noAutofit/>
          </a:bodyPr>
          <a:lstStyle/>
          <a:p>
            <a:pPr>
              <a:lnSpc>
                <a:spcPct val="100000"/>
              </a:lnSpc>
              <a:spcBef>
                <a:spcPts val="479"/>
              </a:spcBef>
            </a:pPr>
            <a:r>
              <a:rPr lang="it-IT" sz="2400" b="0" strike="noStrike" spc="-1">
                <a:solidFill>
                  <a:srgbClr val="000000"/>
                </a:solidFill>
                <a:latin typeface="Calibri"/>
              </a:rPr>
              <a:t>Modifica gli stili del testo dello schema</a:t>
            </a:r>
          </a:p>
          <a:p>
            <a:pPr marL="808920" lvl="1" indent="-310680">
              <a:lnSpc>
                <a:spcPct val="100000"/>
              </a:lnSpc>
              <a:spcBef>
                <a:spcPts val="400"/>
              </a:spcBef>
              <a:buClr>
                <a:srgbClr val="000000"/>
              </a:buClr>
              <a:buFont typeface="Arial"/>
              <a:buChar char="–"/>
            </a:pPr>
            <a:r>
              <a:rPr lang="it-IT" sz="2000" b="0" strike="noStrike" spc="-1">
                <a:solidFill>
                  <a:srgbClr val="000000"/>
                </a:solidFill>
                <a:latin typeface="Calibri"/>
              </a:rPr>
              <a:t>Secondo livello</a:t>
            </a:r>
          </a:p>
          <a:p>
            <a:pPr marL="1244520" lvl="2" indent="-248400">
              <a:lnSpc>
                <a:spcPct val="100000"/>
              </a:lnSpc>
              <a:spcBef>
                <a:spcPts val="400"/>
              </a:spcBef>
              <a:buClr>
                <a:srgbClr val="000000"/>
              </a:buClr>
              <a:buFont typeface="Arial"/>
              <a:buChar char="•"/>
            </a:pPr>
            <a:r>
              <a:rPr lang="it-IT" sz="2000" b="0" strike="noStrike" spc="-1">
                <a:solidFill>
                  <a:srgbClr val="000000"/>
                </a:solidFill>
                <a:latin typeface="Calibri"/>
              </a:rPr>
              <a:t>Terzo livello</a:t>
            </a:r>
          </a:p>
          <a:p>
            <a:pPr marL="1742040" lvl="3" indent="-248400">
              <a:lnSpc>
                <a:spcPct val="100000"/>
              </a:lnSpc>
              <a:spcBef>
                <a:spcPts val="400"/>
              </a:spcBef>
              <a:buClr>
                <a:srgbClr val="000000"/>
              </a:buClr>
              <a:buFont typeface="Arial"/>
              <a:buChar char="–"/>
            </a:pPr>
            <a:r>
              <a:rPr lang="it-IT" sz="2000" b="0" strike="noStrike" spc="-1">
                <a:solidFill>
                  <a:srgbClr val="000000"/>
                </a:solidFill>
                <a:latin typeface="Calibri"/>
              </a:rPr>
              <a:t>Quarto livello</a:t>
            </a:r>
          </a:p>
          <a:p>
            <a:pPr marL="2239920" lvl="4" indent="-248400">
              <a:lnSpc>
                <a:spcPct val="100000"/>
              </a:lnSpc>
              <a:spcBef>
                <a:spcPts val="400"/>
              </a:spcBef>
              <a:buClr>
                <a:srgbClr val="000000"/>
              </a:buClr>
              <a:buFont typeface="Arial"/>
              <a:buChar char="»"/>
            </a:pPr>
            <a:r>
              <a:rPr lang="it-IT" sz="2000" b="0" strike="noStrike" spc="-1">
                <a:solidFill>
                  <a:srgbClr val="000000"/>
                </a:solidFill>
                <a:latin typeface="Calibri"/>
              </a:rPr>
              <a:t>Quinto livello</a:t>
            </a:r>
          </a:p>
        </p:txBody>
      </p:sp>
      <p:sp>
        <p:nvSpPr>
          <p:cNvPr id="43" name="PlaceHolder 2"/>
          <p:cNvSpPr>
            <a:spLocks noGrp="1"/>
          </p:cNvSpPr>
          <p:nvPr>
            <p:ph type="title"/>
          </p:nvPr>
        </p:nvSpPr>
        <p:spPr>
          <a:xfrm>
            <a:off x="411120" y="48240"/>
            <a:ext cx="9531360" cy="418320"/>
          </a:xfrm>
          <a:prstGeom prst="rect">
            <a:avLst/>
          </a:prstGeom>
        </p:spPr>
        <p:txBody>
          <a:bodyPr lIns="90000" tIns="45000" rIns="90000" bIns="45000">
            <a:noAutofit/>
          </a:bodyPr>
          <a:lstStyle/>
          <a:p>
            <a:pPr>
              <a:lnSpc>
                <a:spcPct val="100000"/>
              </a:lnSpc>
            </a:pPr>
            <a:r>
              <a:rPr lang="it-IT" sz="2400" b="1" strike="noStrike" spc="-1">
                <a:solidFill>
                  <a:srgbClr val="005294"/>
                </a:solidFill>
                <a:latin typeface="Calibri"/>
              </a:rPr>
              <a:t>Fare clic per modificare lo stile del titolo</a:t>
            </a:r>
            <a:endParaRPr lang="it-IT" sz="2400" b="0" strike="noStrike" spc="-1">
              <a:solidFill>
                <a:srgbClr val="000000"/>
              </a:solidFill>
              <a:latin typeface="Calibri"/>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0" name="Immagine 5" descr="EXPAND_slides_head_02.jpg"/>
          <p:cNvPicPr/>
          <p:nvPr/>
        </p:nvPicPr>
        <p:blipFill>
          <a:blip r:embed="rId14"/>
          <a:stretch/>
        </p:blipFill>
        <p:spPr>
          <a:xfrm>
            <a:off x="0" y="0"/>
            <a:ext cx="10688400" cy="828360"/>
          </a:xfrm>
          <a:prstGeom prst="rect">
            <a:avLst/>
          </a:prstGeom>
          <a:ln>
            <a:noFill/>
          </a:ln>
        </p:spPr>
      </p:pic>
      <p:pic>
        <p:nvPicPr>
          <p:cNvPr id="81" name="Immagine 2" descr="01.jpg"/>
          <p:cNvPicPr/>
          <p:nvPr/>
        </p:nvPicPr>
        <p:blipFill>
          <a:blip r:embed="rId15"/>
          <a:stretch/>
        </p:blipFill>
        <p:spPr>
          <a:xfrm>
            <a:off x="0" y="0"/>
            <a:ext cx="10688400" cy="7562520"/>
          </a:xfrm>
          <a:prstGeom prst="rect">
            <a:avLst/>
          </a:prstGeom>
          <a:ln>
            <a:noFill/>
          </a:ln>
        </p:spPr>
      </p:pic>
      <p:sp>
        <p:nvSpPr>
          <p:cNvPr id="82" name="PlaceHolder 1"/>
          <p:cNvSpPr>
            <a:spLocks noGrp="1"/>
          </p:cNvSpPr>
          <p:nvPr>
            <p:ph type="title"/>
          </p:nvPr>
        </p:nvSpPr>
        <p:spPr>
          <a:xfrm>
            <a:off x="1830600" y="2752200"/>
            <a:ext cx="7027200" cy="2058480"/>
          </a:xfrm>
          <a:prstGeom prst="rect">
            <a:avLst/>
          </a:prstGeom>
        </p:spPr>
        <p:txBody>
          <a:bodyPr lIns="180000" tIns="374400" rIns="180000" bIns="421200" anchor="ctr" anchorCtr="1">
            <a:noAutofit/>
          </a:bodyPr>
          <a:lstStyle/>
          <a:p>
            <a:pPr algn="ctr">
              <a:lnSpc>
                <a:spcPct val="100000"/>
              </a:lnSpc>
            </a:pPr>
            <a:r>
              <a:rPr lang="it-IT" sz="3600" b="1" strike="noStrike" cap="all" spc="-1">
                <a:solidFill>
                  <a:srgbClr val="FFFFFF"/>
                </a:solidFill>
                <a:latin typeface="Calibri"/>
              </a:rPr>
              <a:t>Titolo di sezione</a:t>
            </a:r>
            <a:endParaRPr lang="it-IT" sz="3600" b="0" strike="noStrike" spc="-1">
              <a:solidFill>
                <a:srgbClr val="000000"/>
              </a:solidFill>
              <a:latin typeface="Calibri"/>
            </a:endParaRPr>
          </a:p>
        </p:txBody>
      </p:sp>
      <p:sp>
        <p:nvSpPr>
          <p:cNvPr id="83" name="PlaceHolder 2"/>
          <p:cNvSpPr>
            <a:spLocks noGrp="1"/>
          </p:cNvSpPr>
          <p:nvPr>
            <p:ph type="body"/>
          </p:nvPr>
        </p:nvSpPr>
        <p:spPr>
          <a:xfrm>
            <a:off x="534240" y="1769400"/>
            <a:ext cx="9619200" cy="43858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500" b="0" strike="noStrike" spc="-1">
                <a:solidFill>
                  <a:srgbClr val="000000"/>
                </a:solidFill>
                <a:latin typeface="Calibri"/>
              </a:rPr>
              <a:t>Fai clic per modificare il formato del testo della struttura</a:t>
            </a:r>
          </a:p>
          <a:p>
            <a:pPr marL="864000" lvl="1" indent="-324000">
              <a:spcBef>
                <a:spcPts val="1134"/>
              </a:spcBef>
              <a:buClr>
                <a:srgbClr val="000000"/>
              </a:buClr>
              <a:buSzPct val="75000"/>
              <a:buFont typeface="Symbol" charset="2"/>
              <a:buChar char=""/>
            </a:pPr>
            <a:r>
              <a:rPr lang="it-IT" sz="2600" b="0" strike="noStrike" spc="-1">
                <a:solidFill>
                  <a:srgbClr val="000000"/>
                </a:solidFill>
                <a:latin typeface="Calibri"/>
              </a:rPr>
              <a:t>Secondo livello struttura</a:t>
            </a:r>
          </a:p>
          <a:p>
            <a:pPr marL="1296000" lvl="2" indent="-288000">
              <a:spcBef>
                <a:spcPts val="850"/>
              </a:spcBef>
              <a:buClr>
                <a:srgbClr val="000000"/>
              </a:buClr>
              <a:buSzPct val="45000"/>
              <a:buFont typeface="Wingdings" charset="2"/>
              <a:buChar char=""/>
            </a:pPr>
            <a:r>
              <a:rPr lang="it-IT" sz="2200" b="0" strike="noStrike" spc="-1">
                <a:solidFill>
                  <a:srgbClr val="000000"/>
                </a:solidFill>
                <a:latin typeface="Calibri"/>
              </a:rPr>
              <a:t>Terzo livello struttura</a:t>
            </a:r>
          </a:p>
          <a:p>
            <a:pPr marL="1728000" lvl="3" indent="-216000">
              <a:spcBef>
                <a:spcPts val="567"/>
              </a:spcBef>
              <a:buClr>
                <a:srgbClr val="000000"/>
              </a:buClr>
              <a:buSzPct val="75000"/>
              <a:buFont typeface="Symbol" charset="2"/>
              <a:buChar char=""/>
            </a:pPr>
            <a:r>
              <a:rPr lang="it-IT" sz="2200" b="0" strike="noStrike" spc="-1">
                <a:solidFill>
                  <a:srgbClr val="000000"/>
                </a:solidFill>
                <a:latin typeface="Calibri"/>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Calibri"/>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Calibri"/>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Calibri"/>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0" name="Immagine 5" descr="EXPAND_slides_head_02.jpg"/>
          <p:cNvPicPr/>
          <p:nvPr/>
        </p:nvPicPr>
        <p:blipFill>
          <a:blip r:embed="rId14"/>
          <a:stretch/>
        </p:blipFill>
        <p:spPr>
          <a:xfrm>
            <a:off x="0" y="0"/>
            <a:ext cx="10688400" cy="828360"/>
          </a:xfrm>
          <a:prstGeom prst="rect">
            <a:avLst/>
          </a:prstGeom>
          <a:ln>
            <a:noFill/>
          </a:ln>
        </p:spPr>
      </p:pic>
      <p:pic>
        <p:nvPicPr>
          <p:cNvPr id="121" name="Immagine 1"/>
          <p:cNvPicPr/>
          <p:nvPr/>
        </p:nvPicPr>
        <p:blipFill>
          <a:blip r:embed="rId15"/>
          <a:stretch/>
        </p:blipFill>
        <p:spPr>
          <a:xfrm>
            <a:off x="0" y="0"/>
            <a:ext cx="10697400" cy="7562520"/>
          </a:xfrm>
          <a:prstGeom prst="rect">
            <a:avLst/>
          </a:prstGeom>
          <a:ln>
            <a:noFill/>
          </a:ln>
        </p:spPr>
      </p:pic>
      <p:sp>
        <p:nvSpPr>
          <p:cNvPr id="122" name="CustomShape 1"/>
          <p:cNvSpPr/>
          <p:nvPr/>
        </p:nvSpPr>
        <p:spPr>
          <a:xfrm>
            <a:off x="870120" y="2635920"/>
            <a:ext cx="70272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3600" b="1" strike="noStrike" spc="-1">
                <a:solidFill>
                  <a:srgbClr val="FFFFFF"/>
                </a:solidFill>
                <a:latin typeface="Calibri"/>
              </a:rPr>
              <a:t>Grazie</a:t>
            </a:r>
            <a:endParaRPr lang="it-IT" sz="3600" b="0" strike="noStrike" spc="-1">
              <a:latin typeface="Arial"/>
            </a:endParaRPr>
          </a:p>
        </p:txBody>
      </p:sp>
      <p:sp>
        <p:nvSpPr>
          <p:cNvPr id="123" name="PlaceHolder 2"/>
          <p:cNvSpPr>
            <a:spLocks noGrp="1"/>
          </p:cNvSpPr>
          <p:nvPr>
            <p:ph type="body"/>
          </p:nvPr>
        </p:nvSpPr>
        <p:spPr>
          <a:xfrm>
            <a:off x="875160" y="3462480"/>
            <a:ext cx="3673800" cy="518760"/>
          </a:xfrm>
          <a:prstGeom prst="rect">
            <a:avLst/>
          </a:prstGeom>
        </p:spPr>
        <p:txBody>
          <a:bodyPr lIns="90000" tIns="45000" rIns="90000" bIns="45000">
            <a:noAutofit/>
          </a:bodyPr>
          <a:lstStyle/>
          <a:p>
            <a:pPr>
              <a:lnSpc>
                <a:spcPct val="100000"/>
              </a:lnSpc>
            </a:pPr>
            <a:r>
              <a:rPr lang="it-IT" sz="1800" b="0" strike="noStrike" spc="-1">
                <a:solidFill>
                  <a:srgbClr val="FFFFFF"/>
                </a:solidFill>
                <a:latin typeface="Calibri"/>
              </a:rPr>
              <a:t>nome.cognome@csi.it</a:t>
            </a:r>
            <a:endParaRPr lang="it-IT" sz="1800" b="0" strike="noStrike" spc="-1">
              <a:solidFill>
                <a:srgbClr val="000000"/>
              </a:solidFill>
              <a:latin typeface="Calibri"/>
            </a:endParaRPr>
          </a:p>
        </p:txBody>
      </p:sp>
      <p:sp>
        <p:nvSpPr>
          <p:cNvPr id="124" name="PlaceHolder 3"/>
          <p:cNvSpPr>
            <a:spLocks noGrp="1"/>
          </p:cNvSpPr>
          <p:nvPr>
            <p:ph type="title"/>
          </p:nvPr>
        </p:nvSpPr>
        <p:spPr>
          <a:xfrm>
            <a:off x="534240" y="301680"/>
            <a:ext cx="9619200" cy="1262520"/>
          </a:xfrm>
          <a:prstGeom prst="rect">
            <a:avLst/>
          </a:prstGeom>
        </p:spPr>
        <p:txBody>
          <a:bodyPr lIns="0" tIns="0" rIns="0" bIns="0" anchor="ctr">
            <a:noAutofit/>
          </a:bodyPr>
          <a:lstStyle/>
          <a:p>
            <a:r>
              <a:rPr lang="it-IT" sz="2000" b="0" strike="noStrike" spc="-1">
                <a:solidFill>
                  <a:srgbClr val="000000"/>
                </a:solidFill>
                <a:latin typeface="Calibri"/>
              </a:rPr>
              <a:t>Fai clic per modificare il formato del testo del titolo</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http://www.sistemapiemonte.it/cms/pa/sanita/servizi/242-assistenza-protesica-e-integrativa-protes"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hyperlink" Target="http://www.sistemapiemonte.it/cms/pa/sanita/servizi/242-assistenza-protesica-e-integrativa-protes"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sistemapiemonte.it/eXoRisorse/dwd/servizi/Protes/PROTES_6.mp4" TargetMode="External"/><Relationship Id="rId2" Type="http://schemas.openxmlformats.org/officeDocument/2006/relationships/hyperlink" Target="http://www.sistemapiemonte.it/eXoRisorse/dwd/servizi/Protes/PROTES_1A.mp4"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hyperlink" Target="http://www.sistemapiemonte.it/eXoRisorse/dwd/servizi/Protes/PROTES_0.mp4"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875160" y="1991160"/>
            <a:ext cx="9218160" cy="2001600"/>
          </a:xfrm>
          <a:prstGeom prst="rect">
            <a:avLst/>
          </a:prstGeom>
          <a:noFill/>
          <a:ln>
            <a:noFill/>
          </a:ln>
        </p:spPr>
        <p:txBody>
          <a:bodyPr lIns="90000" tIns="45000" rIns="90000" bIns="45000">
            <a:noAutofit/>
          </a:bodyPr>
          <a:lstStyle/>
          <a:p>
            <a:pPr>
              <a:lnSpc>
                <a:spcPct val="100000"/>
              </a:lnSpc>
            </a:pPr>
            <a:r>
              <a:rPr lang="it-IT" sz="4200" b="1" strike="noStrike" spc="-1">
                <a:solidFill>
                  <a:srgbClr val="FFFFFF"/>
                </a:solidFill>
                <a:latin typeface="Calibri"/>
              </a:rPr>
              <a:t>PROTES </a:t>
            </a:r>
            <a:br/>
            <a:r>
              <a:rPr lang="it-IT" sz="4200" b="1" strike="noStrike" spc="-1">
                <a:solidFill>
                  <a:srgbClr val="FFFFFF"/>
                </a:solidFill>
                <a:latin typeface="Calibri"/>
              </a:rPr>
              <a:t>Erogazione «Assorbenza» in DPC</a:t>
            </a:r>
            <a:br/>
            <a:r>
              <a:rPr lang="it-IT" sz="4200" b="1" strike="noStrike" spc="-1">
                <a:solidFill>
                  <a:srgbClr val="FFFFFF"/>
                </a:solidFill>
                <a:latin typeface="Calibri"/>
              </a:rPr>
              <a:t>ASL Città di Torino</a:t>
            </a:r>
            <a:endParaRPr lang="it-IT" sz="4200" b="0" strike="noStrike" spc="-1">
              <a:solidFill>
                <a:srgbClr val="000000"/>
              </a:solidFill>
              <a:latin typeface="Calibri"/>
            </a:endParaRPr>
          </a:p>
        </p:txBody>
      </p:sp>
      <p:sp>
        <p:nvSpPr>
          <p:cNvPr id="162" name="TextShape 2"/>
          <p:cNvSpPr txBox="1"/>
          <p:nvPr/>
        </p:nvSpPr>
        <p:spPr>
          <a:xfrm>
            <a:off x="875160" y="5547960"/>
            <a:ext cx="3673800" cy="1728720"/>
          </a:xfrm>
          <a:prstGeom prst="rect">
            <a:avLst/>
          </a:prstGeom>
          <a:noFill/>
          <a:ln>
            <a:noFill/>
          </a:ln>
        </p:spPr>
        <p:txBody>
          <a:bodyPr lIns="90000" tIns="45000" rIns="90000" bIns="45000">
            <a:noAutofit/>
          </a:bodyPr>
          <a:lstStyle/>
          <a:p>
            <a:pPr>
              <a:lnSpc>
                <a:spcPct val="100000"/>
              </a:lnSpc>
            </a:pPr>
            <a:r>
              <a:rPr lang="it-IT" sz="1800" b="0" strike="noStrike" spc="-1">
                <a:solidFill>
                  <a:srgbClr val="FFFFFF"/>
                </a:solidFill>
                <a:latin typeface="Calibri"/>
              </a:rPr>
              <a:t>Torino 30 giu 2020</a:t>
            </a:r>
            <a:endParaRPr lang="it-IT" sz="1800" b="0" strike="noStrike" spc="-1">
              <a:solidFill>
                <a:srgbClr val="000000"/>
              </a:solidFill>
              <a:latin typeface="Calibri"/>
            </a:endParaRPr>
          </a:p>
          <a:p>
            <a:pPr>
              <a:lnSpc>
                <a:spcPct val="100000"/>
              </a:lnSpc>
            </a:pPr>
            <a:r>
              <a:rPr lang="it-IT" sz="1800" b="0" strike="noStrike" spc="-1">
                <a:solidFill>
                  <a:srgbClr val="FFFFFF"/>
                </a:solidFill>
                <a:latin typeface="Calibri"/>
              </a:rPr>
              <a:t>(download filmato)</a:t>
            </a:r>
            <a:endParaRPr lang="it-IT" sz="1800" b="0" strike="noStrike" spc="-1">
              <a:solidFill>
                <a:srgbClr val="000000"/>
              </a:solidFill>
              <a:latin typeface="Calibri"/>
            </a:endParaRPr>
          </a:p>
          <a:p>
            <a:pPr>
              <a:lnSpc>
                <a:spcPct val="100000"/>
              </a:lnSpc>
            </a:pPr>
            <a:br/>
            <a:endParaRPr lang="it-IT" sz="1800" b="0" strike="noStrike" spc="-1">
              <a:solidFill>
                <a:srgbClr val="000000"/>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Erogazione «Assorbenza»</a:t>
            </a:r>
            <a:endParaRPr lang="it-IT" sz="2400" b="0" strike="noStrike" spc="-1">
              <a:solidFill>
                <a:srgbClr val="000000"/>
              </a:solidFill>
              <a:latin typeface="Calibri"/>
            </a:endParaRPr>
          </a:p>
        </p:txBody>
      </p:sp>
      <p:sp>
        <p:nvSpPr>
          <p:cNvPr id="175" name="CustomShape 2"/>
          <p:cNvSpPr/>
          <p:nvPr/>
        </p:nvSpPr>
        <p:spPr>
          <a:xfrm>
            <a:off x="579600" y="3551040"/>
            <a:ext cx="9245520" cy="275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i="1" strike="noStrike" spc="-1">
                <a:solidFill>
                  <a:srgbClr val="005294"/>
                </a:solidFill>
                <a:latin typeface="Calibri"/>
              </a:rPr>
              <a:t>Bacino complessivo dei pazienti</a:t>
            </a:r>
            <a:endParaRPr lang="it-IT" sz="2400" b="0" strike="noStrike" spc="-1">
              <a:latin typeface="Arial"/>
            </a:endParaRPr>
          </a:p>
          <a:p>
            <a:pPr>
              <a:lnSpc>
                <a:spcPts val="2999"/>
              </a:lnSpc>
            </a:pPr>
            <a:r>
              <a:rPr lang="it-IT" sz="2400" b="0" strike="noStrike" spc="-1">
                <a:solidFill>
                  <a:srgbClr val="005294"/>
                </a:solidFill>
                <a:latin typeface="Calibri"/>
              </a:rPr>
              <a:t>Totale : ca. </a:t>
            </a:r>
            <a:r>
              <a:rPr lang="it-IT" sz="2400" b="1" strike="noStrike" spc="-1">
                <a:solidFill>
                  <a:srgbClr val="005294"/>
                </a:solidFill>
                <a:latin typeface="Calibri"/>
              </a:rPr>
              <a:t>28.000</a:t>
            </a:r>
            <a:endParaRPr lang="it-IT" sz="2400" b="0" strike="noStrike" spc="-1">
              <a:latin typeface="Arial"/>
            </a:endParaRPr>
          </a:p>
          <a:p>
            <a:pPr marL="457200" indent="-456840">
              <a:lnSpc>
                <a:spcPts val="2999"/>
              </a:lnSpc>
              <a:buClr>
                <a:srgbClr val="005294"/>
              </a:buClr>
              <a:buFont typeface="Calibri"/>
              <a:buAutoNum type="alphaLcParenR"/>
            </a:pPr>
            <a:r>
              <a:rPr lang="it-IT" sz="2400" b="0" strike="noStrike" spc="-1">
                <a:solidFill>
                  <a:srgbClr val="005294"/>
                </a:solidFill>
                <a:latin typeface="Calibri"/>
              </a:rPr>
              <a:t>Pazienti in «fornitura diretta», domiciliati in struttura (RSA) : ca. </a:t>
            </a:r>
            <a:r>
              <a:rPr lang="it-IT" sz="2400" b="1" strike="noStrike" spc="-1">
                <a:solidFill>
                  <a:srgbClr val="005294"/>
                </a:solidFill>
                <a:latin typeface="Calibri"/>
              </a:rPr>
              <a:t>2.500</a:t>
            </a:r>
            <a:endParaRPr lang="it-IT" sz="2400" b="0" strike="noStrike" spc="-1">
              <a:latin typeface="Arial"/>
            </a:endParaRPr>
          </a:p>
          <a:p>
            <a:pPr marL="457200" indent="-456840">
              <a:lnSpc>
                <a:spcPts val="2999"/>
              </a:lnSpc>
              <a:buClr>
                <a:srgbClr val="005294"/>
              </a:buClr>
              <a:buFont typeface="Calibri"/>
              <a:buAutoNum type="alphaLcParenR"/>
            </a:pPr>
            <a:r>
              <a:rPr lang="it-IT" sz="2400" b="0" strike="noStrike" spc="-1">
                <a:solidFill>
                  <a:srgbClr val="005294"/>
                </a:solidFill>
                <a:latin typeface="Calibri"/>
              </a:rPr>
              <a:t>Pazienti in «fornitura diretta», con consegna al proprio domicilio: ca. </a:t>
            </a:r>
            <a:r>
              <a:rPr lang="it-IT" sz="2400" b="1" strike="noStrike" spc="-1">
                <a:solidFill>
                  <a:srgbClr val="005294"/>
                </a:solidFill>
                <a:latin typeface="Calibri"/>
              </a:rPr>
              <a:t>1.000</a:t>
            </a:r>
            <a:endParaRPr lang="it-IT" sz="2400" b="0" strike="noStrike" spc="-1">
              <a:latin typeface="Arial"/>
            </a:endParaRPr>
          </a:p>
          <a:p>
            <a:pPr marL="457200" indent="-456840">
              <a:lnSpc>
                <a:spcPts val="2999"/>
              </a:lnSpc>
              <a:buClr>
                <a:srgbClr val="005294"/>
              </a:buClr>
              <a:buFont typeface="Calibri"/>
              <a:buAutoNum type="alphaLcParenR"/>
            </a:pPr>
            <a:r>
              <a:rPr lang="it-IT" sz="2400" b="0" strike="noStrike" spc="-1">
                <a:solidFill>
                  <a:srgbClr val="005294"/>
                </a:solidFill>
                <a:latin typeface="Calibri"/>
              </a:rPr>
              <a:t>Pazienti che si riforniscono presso un esercizio (Farmacia, Negozio spec.) : ca. </a:t>
            </a:r>
            <a:r>
              <a:rPr lang="it-IT" sz="2400" b="1" strike="noStrike" spc="-1">
                <a:solidFill>
                  <a:srgbClr val="005294"/>
                </a:solidFill>
                <a:latin typeface="Calibri"/>
              </a:rPr>
              <a:t>24.500</a:t>
            </a:r>
            <a:endParaRPr lang="it-IT" sz="2400" b="0" strike="noStrike" spc="-1">
              <a:latin typeface="Arial"/>
            </a:endParaRPr>
          </a:p>
        </p:txBody>
      </p:sp>
      <p:sp>
        <p:nvSpPr>
          <p:cNvPr id="176" name="CustomShape 3"/>
          <p:cNvSpPr/>
          <p:nvPr/>
        </p:nvSpPr>
        <p:spPr>
          <a:xfrm>
            <a:off x="643680" y="1088640"/>
            <a:ext cx="940140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400" b="0" strike="noStrike" spc="-1">
                <a:solidFill>
                  <a:srgbClr val="005294"/>
                </a:solidFill>
                <a:latin typeface="Calibri"/>
              </a:rPr>
              <a:t>Nei prossimi mesi, ASL Città di Torino avvierà l’erogazione dei prodotti di «Assorbenza», attraverso la gara regionale, mediante il sistema regionale </a:t>
            </a:r>
            <a:r>
              <a:rPr lang="it-IT" sz="2400" b="1" strike="noStrike" spc="-1">
                <a:solidFill>
                  <a:srgbClr val="005294"/>
                </a:solidFill>
                <a:latin typeface="Calibri"/>
              </a:rPr>
              <a:t>PROTES</a:t>
            </a:r>
            <a:r>
              <a:rPr lang="it-IT" sz="2400" b="0" strike="noStrike" spc="-1">
                <a:solidFill>
                  <a:srgbClr val="005294"/>
                </a:solidFill>
                <a:latin typeface="Calibri"/>
              </a:rPr>
              <a:t> :</a:t>
            </a:r>
            <a:endParaRPr lang="it-IT" sz="2400" b="0" strike="noStrike" spc="-1">
              <a:latin typeface="Arial"/>
            </a:endParaRPr>
          </a:p>
          <a:p>
            <a:pPr marL="343080" indent="-342720">
              <a:lnSpc>
                <a:spcPct val="100000"/>
              </a:lnSpc>
              <a:buClr>
                <a:srgbClr val="005294"/>
              </a:buClr>
              <a:buFont typeface="StarSymbol"/>
              <a:buChar char="-"/>
            </a:pPr>
            <a:r>
              <a:rPr lang="it-IT" sz="2400" b="0" strike="noStrike" spc="-1">
                <a:solidFill>
                  <a:srgbClr val="005294"/>
                </a:solidFill>
                <a:latin typeface="Calibri"/>
              </a:rPr>
              <a:t>dal 1 agosto per le forniture in RSA</a:t>
            </a:r>
            <a:endParaRPr lang="it-IT" sz="2400" b="0" strike="noStrike" spc="-1">
              <a:latin typeface="Arial"/>
            </a:endParaRPr>
          </a:p>
          <a:p>
            <a:pPr marL="343080" indent="-342720">
              <a:lnSpc>
                <a:spcPct val="100000"/>
              </a:lnSpc>
              <a:buClr>
                <a:srgbClr val="005294"/>
              </a:buClr>
              <a:buFont typeface="StarSymbol"/>
              <a:buChar char="-"/>
            </a:pPr>
            <a:r>
              <a:rPr lang="it-IT" sz="2400" b="0" strike="noStrike" spc="-1">
                <a:solidFill>
                  <a:srgbClr val="005294"/>
                </a:solidFill>
                <a:latin typeface="Calibri"/>
              </a:rPr>
              <a:t>dal 1 ottobre per le forniture in DPC (farmacia)</a:t>
            </a:r>
            <a:endParaRPr lang="it-IT" sz="24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Erogazione «Assorbenza»</a:t>
            </a:r>
            <a:endParaRPr lang="it-IT" sz="2400" b="0" strike="noStrike" spc="-1">
              <a:solidFill>
                <a:srgbClr val="000000"/>
              </a:solidFill>
              <a:latin typeface="Calibri"/>
            </a:endParaRPr>
          </a:p>
        </p:txBody>
      </p:sp>
      <p:sp>
        <p:nvSpPr>
          <p:cNvPr id="178" name="CustomShape 2"/>
          <p:cNvSpPr/>
          <p:nvPr/>
        </p:nvSpPr>
        <p:spPr>
          <a:xfrm>
            <a:off x="706320" y="1097640"/>
            <a:ext cx="8992080" cy="580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Per agevolare l’avvio, CSI svolgerà le seguenti azioni:</a:t>
            </a:r>
            <a:endParaRPr lang="it-IT" sz="2400" b="0" strike="noStrike" spc="-1">
              <a:latin typeface="Arial"/>
            </a:endParaRPr>
          </a:p>
          <a:p>
            <a:pPr>
              <a:lnSpc>
                <a:spcPts val="2999"/>
              </a:lnSpc>
            </a:pP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acquisizione delle forniture e dei PT per prodotti di «Assorbenza» dei </a:t>
            </a:r>
            <a:r>
              <a:rPr lang="it-IT" sz="2400" b="1" strike="noStrike" spc="-1">
                <a:solidFill>
                  <a:srgbClr val="005294"/>
                </a:solidFill>
                <a:latin typeface="Calibri"/>
              </a:rPr>
              <a:t>pazienti che risultano inseriti in struttura nel gestionale Protesica </a:t>
            </a:r>
            <a:r>
              <a:rPr lang="it-IT" sz="2400" b="0" strike="noStrike" spc="-1">
                <a:solidFill>
                  <a:srgbClr val="005294"/>
                </a:solidFill>
                <a:latin typeface="Calibri"/>
              </a:rPr>
              <a:t>in</a:t>
            </a:r>
            <a:r>
              <a:rPr lang="it-IT" sz="2400" b="1" strike="noStrike" spc="-1">
                <a:solidFill>
                  <a:srgbClr val="005294"/>
                </a:solidFill>
                <a:latin typeface="Calibri"/>
              </a:rPr>
              <a:t> PROTES </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incrocio con i dati AURA per individuare i </a:t>
            </a:r>
            <a:r>
              <a:rPr lang="it-IT" sz="2400" b="1" strike="noStrike" spc="-1">
                <a:solidFill>
                  <a:srgbClr val="005294"/>
                </a:solidFill>
                <a:latin typeface="Calibri"/>
              </a:rPr>
              <a:t>pazienti «deceduti» o «emigrati»</a:t>
            </a:r>
            <a:endParaRPr lang="it-IT" sz="2400" b="0" strike="noStrike" spc="-1">
              <a:latin typeface="Arial"/>
            </a:endParaRPr>
          </a:p>
          <a:p>
            <a:pPr>
              <a:lnSpc>
                <a:spcPts val="2999"/>
              </a:lnSpc>
            </a:pPr>
            <a:endParaRPr lang="it-IT" sz="2400" b="0" strike="noStrike" spc="-1">
              <a:latin typeface="Arial"/>
            </a:endParaRPr>
          </a:p>
          <a:p>
            <a:pPr>
              <a:lnSpc>
                <a:spcPts val="2999"/>
              </a:lnSpc>
            </a:pPr>
            <a:r>
              <a:rPr lang="it-IT" sz="2400" b="0" strike="noStrike" spc="-1">
                <a:solidFill>
                  <a:srgbClr val="005294"/>
                </a:solidFill>
                <a:latin typeface="Calibri"/>
              </a:rPr>
              <a:t>Successivamente:</a:t>
            </a:r>
            <a:endParaRPr lang="it-IT" sz="2400" b="0" strike="noStrike" spc="-1">
              <a:latin typeface="Arial"/>
            </a:endParaRPr>
          </a:p>
          <a:p>
            <a:pPr marL="840600" lvl="1" indent="-342720">
              <a:lnSpc>
                <a:spcPts val="2999"/>
              </a:lnSpc>
              <a:buClr>
                <a:srgbClr val="005294"/>
              </a:buClr>
              <a:buFont typeface="Arial"/>
              <a:buChar char="•"/>
            </a:pPr>
            <a:r>
              <a:rPr lang="it-IT" sz="2400" b="0" strike="noStrike" spc="-1">
                <a:solidFill>
                  <a:srgbClr val="005294"/>
                </a:solidFill>
                <a:latin typeface="Calibri"/>
              </a:rPr>
              <a:t>importazione dei Piani terapeutici (Classe di gravità del paziente)</a:t>
            </a:r>
            <a:endParaRPr lang="it-IT" sz="2400" b="0" strike="noStrike" spc="-1">
              <a:latin typeface="Arial"/>
            </a:endParaRPr>
          </a:p>
          <a:p>
            <a:pPr marL="840600" lvl="1" indent="-342720">
              <a:lnSpc>
                <a:spcPts val="2999"/>
              </a:lnSpc>
              <a:buClr>
                <a:srgbClr val="005294"/>
              </a:buClr>
              <a:buFont typeface="Arial"/>
              <a:buChar char="•"/>
            </a:pPr>
            <a:endParaRPr lang="it-IT" sz="2400" b="0" strike="noStrike" spc="-1">
              <a:latin typeface="Arial"/>
            </a:endParaRPr>
          </a:p>
          <a:p>
            <a:pPr marL="840600" lvl="1" indent="-342720">
              <a:lnSpc>
                <a:spcPts val="2999"/>
              </a:lnSpc>
              <a:buClr>
                <a:srgbClr val="005294"/>
              </a:buClr>
              <a:buFont typeface="Arial"/>
              <a:buChar char="•"/>
            </a:pPr>
            <a:r>
              <a:rPr lang="it-IT" sz="2400" b="0" strike="noStrike" spc="-1">
                <a:solidFill>
                  <a:srgbClr val="005294"/>
                </a:solidFill>
                <a:latin typeface="Calibri"/>
              </a:rPr>
              <a:t>generazione dell’autorizzazione e della modalità di erogazione</a:t>
            </a:r>
            <a:endParaRPr lang="it-IT" sz="2400" b="0" strike="noStrike" spc="-1">
              <a:latin typeface="Arial"/>
            </a:endParaRPr>
          </a:p>
          <a:p>
            <a:pPr marL="995400">
              <a:lnSpc>
                <a:spcPts val="2999"/>
              </a:lnSpc>
            </a:pPr>
            <a:r>
              <a:rPr lang="it-IT" sz="2400" b="0" strike="noStrike" spc="-1">
                <a:solidFill>
                  <a:srgbClr val="005294"/>
                </a:solidFill>
                <a:latin typeface="Calibri"/>
              </a:rPr>
              <a:t>-    «Erogazione assorbenza in RSA»</a:t>
            </a:r>
            <a:endParaRPr lang="it-IT" sz="2400" b="0" strike="noStrike" spc="-1">
              <a:latin typeface="Arial"/>
            </a:endParaRPr>
          </a:p>
          <a:p>
            <a:pPr marL="840600" lvl="1" indent="-342720">
              <a:lnSpc>
                <a:spcPts val="2999"/>
              </a:lnSpc>
              <a:buClr>
                <a:srgbClr val="005294"/>
              </a:buClr>
              <a:buFont typeface="Arial"/>
              <a:buChar char="•"/>
            </a:pPr>
            <a:endParaRPr lang="it-IT" sz="24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Erogazione «Assorbenza»</a:t>
            </a:r>
            <a:endParaRPr lang="it-IT" sz="2400" b="0" strike="noStrike" spc="-1">
              <a:solidFill>
                <a:srgbClr val="000000"/>
              </a:solidFill>
              <a:latin typeface="Calibri"/>
            </a:endParaRPr>
          </a:p>
        </p:txBody>
      </p:sp>
      <p:sp>
        <p:nvSpPr>
          <p:cNvPr id="180" name="CustomShape 2"/>
          <p:cNvSpPr/>
          <p:nvPr/>
        </p:nvSpPr>
        <p:spPr>
          <a:xfrm>
            <a:off x="706320" y="640440"/>
            <a:ext cx="8992080" cy="466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endParaRPr lang="it-IT" sz="1800" b="0" strike="noStrike" spc="-1">
              <a:latin typeface="Arial"/>
            </a:endParaRPr>
          </a:p>
          <a:p>
            <a:pPr>
              <a:lnSpc>
                <a:spcPts val="2999"/>
              </a:lnSpc>
            </a:pPr>
            <a:r>
              <a:rPr lang="it-IT" sz="2400" b="0" strike="noStrike" spc="-1">
                <a:solidFill>
                  <a:srgbClr val="005294"/>
                </a:solidFill>
                <a:latin typeface="Calibri"/>
              </a:rPr>
              <a:t>Gli </a:t>
            </a:r>
            <a:r>
              <a:rPr lang="it-IT" sz="2400" b="1" strike="noStrike" spc="-1">
                <a:solidFill>
                  <a:srgbClr val="005294"/>
                </a:solidFill>
                <a:latin typeface="Calibri"/>
              </a:rPr>
              <a:t>elementi dell’autorizzazione in PROTES</a:t>
            </a:r>
            <a:r>
              <a:rPr lang="it-IT" sz="2400" b="0" strike="noStrike" spc="-1">
                <a:solidFill>
                  <a:srgbClr val="005294"/>
                </a:solidFill>
                <a:latin typeface="Calibri"/>
              </a:rPr>
              <a:t> sono:</a:t>
            </a:r>
            <a:endParaRPr lang="it-IT" sz="2400" b="0" strike="noStrike" spc="-1">
              <a:latin typeface="Arial"/>
            </a:endParaRPr>
          </a:p>
          <a:p>
            <a:pPr>
              <a:lnSpc>
                <a:spcPts val="2999"/>
              </a:lnSpc>
            </a:pP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Piano terapeutico : specifica la classe di gravità del paziente e alcune caratteristiche generali per l’autorizzazione (come nel sistema PROTESICA)</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Autorizzazione : definisce le modalità, i prodotti e la durata dell’erogazione (data </a:t>
            </a:r>
            <a:r>
              <a:rPr lang="it-IT" sz="2400" b="1" strike="noStrike" spc="-1">
                <a:solidFill>
                  <a:srgbClr val="005294"/>
                </a:solidFill>
                <a:latin typeface="Calibri"/>
              </a:rPr>
              <a:t>Inizio</a:t>
            </a:r>
            <a:r>
              <a:rPr lang="it-IT" sz="2400" b="0" strike="noStrike" spc="-1">
                <a:solidFill>
                  <a:srgbClr val="005294"/>
                </a:solidFill>
                <a:latin typeface="Calibri"/>
              </a:rPr>
              <a:t> e data </a:t>
            </a:r>
            <a:r>
              <a:rPr lang="it-IT" sz="2400" b="1" strike="noStrike" spc="-1">
                <a:solidFill>
                  <a:srgbClr val="005294"/>
                </a:solidFill>
                <a:latin typeface="Calibri"/>
              </a:rPr>
              <a:t>Fine</a:t>
            </a:r>
            <a:r>
              <a:rPr lang="it-IT" sz="2400" b="0" strike="noStrike" spc="-1">
                <a:solidFill>
                  <a:srgbClr val="005294"/>
                </a:solidFill>
                <a:latin typeface="Calibri"/>
              </a:rPr>
              <a:t> fornitura)</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Fornitura : definisce il dettaglio della singola mensilità</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Importo erogato : è l’importo erogato per la fornitura autorizzata di ciascuna mensilità</a:t>
            </a:r>
            <a:endParaRPr lang="it-IT" sz="2400" b="0" strike="noStrike" spc="-1">
              <a:latin typeface="Arial"/>
            </a:endParaRPr>
          </a:p>
          <a:p>
            <a:pPr>
              <a:lnSpc>
                <a:spcPts val="2999"/>
              </a:lnSpc>
            </a:pPr>
            <a:endParaRPr lang="it-IT" sz="24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Erogazione «Assorbenza» </a:t>
            </a:r>
            <a:endParaRPr lang="it-IT" sz="2400" b="0" strike="noStrike" spc="-1">
              <a:solidFill>
                <a:srgbClr val="000000"/>
              </a:solidFill>
              <a:latin typeface="Calibri"/>
            </a:endParaRPr>
          </a:p>
        </p:txBody>
      </p:sp>
      <p:sp>
        <p:nvSpPr>
          <p:cNvPr id="182" name="CustomShape 2"/>
          <p:cNvSpPr/>
          <p:nvPr/>
        </p:nvSpPr>
        <p:spPr>
          <a:xfrm>
            <a:off x="706320" y="640440"/>
            <a:ext cx="8992080" cy="389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Gli operatori ASL, dovranno intervenire in PROTES………</a:t>
            </a:r>
            <a:endParaRPr lang="it-IT" sz="2400" b="0" strike="noStrike" spc="-1">
              <a:latin typeface="Arial"/>
            </a:endParaRPr>
          </a:p>
          <a:p>
            <a:pPr>
              <a:lnSpc>
                <a:spcPts val="2999"/>
              </a:lnSpc>
            </a:pP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per prendere in carico un nuovo paziente (residente o domiciliato nella ASL perché inserito in struttura)</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per gestire l’ingresso/uscita da struttura RSA di un paziente in carico</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per inserire un nuovo PT</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Per inserire una nuova autorizzazione</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per impostare la «Data fine fornitura» dell’autorizzazione</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per verificare il PT/Autorizzazione generato automaticamente rispetto alla fornitura attesa.</a:t>
            </a:r>
            <a:endParaRPr lang="it-IT" sz="24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1643760" y="3102840"/>
            <a:ext cx="7398720" cy="1356840"/>
          </a:xfrm>
          <a:prstGeom prst="rect">
            <a:avLst/>
          </a:prstGeom>
          <a:solidFill>
            <a:srgbClr val="003866">
              <a:alpha val="90000"/>
            </a:srgbClr>
          </a:solidFill>
          <a:ln w="57240" cap="rnd">
            <a:solidFill>
              <a:srgbClr val="FFFFFF"/>
            </a:solidFill>
            <a:round/>
          </a:ln>
        </p:spPr>
        <p:txBody>
          <a:bodyPr lIns="180000" tIns="374400" rIns="180000" bIns="421200" anchor="ctr" anchorCtr="1">
            <a:noAutofit/>
          </a:bodyPr>
          <a:lstStyle/>
          <a:p>
            <a:pPr algn="ctr">
              <a:lnSpc>
                <a:spcPct val="100000"/>
              </a:lnSpc>
            </a:pPr>
            <a:r>
              <a:rPr lang="it-IT" sz="3600" b="1" strike="noStrike" cap="all" spc="-1">
                <a:solidFill>
                  <a:srgbClr val="FFFFFF"/>
                </a:solidFill>
                <a:latin typeface="Calibri"/>
              </a:rPr>
              <a:t>Modalità operativa</a:t>
            </a:r>
            <a:endParaRPr lang="it-IT" sz="3600" b="0" strike="noStrike" spc="-1">
              <a:solidFill>
                <a:srgbClr val="000000"/>
              </a:solidFill>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185" name="CustomShape 2"/>
          <p:cNvSpPr/>
          <p:nvPr/>
        </p:nvSpPr>
        <p:spPr>
          <a:xfrm>
            <a:off x="706320" y="640440"/>
            <a:ext cx="8992080" cy="580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L’avvio della «Erogazione tramite gara» dei prodotti di assorbenza, richiede la registrazione in PROTES, dei seguenti elementi:</a:t>
            </a:r>
            <a:endParaRPr lang="it-IT" sz="2400" b="0" strike="noStrike" spc="-1">
              <a:latin typeface="Arial"/>
            </a:endParaRPr>
          </a:p>
          <a:p>
            <a:pPr>
              <a:lnSpc>
                <a:spcPts val="2999"/>
              </a:lnSpc>
            </a:pP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la presenza del </a:t>
            </a:r>
            <a:r>
              <a:rPr lang="it-IT" sz="2400" b="1" strike="noStrike" spc="-1">
                <a:solidFill>
                  <a:srgbClr val="005294"/>
                </a:solidFill>
                <a:latin typeface="Calibri"/>
              </a:rPr>
              <a:t>Piano terapeutico </a:t>
            </a:r>
            <a:r>
              <a:rPr lang="it-IT" sz="2400" b="0" strike="noStrike" spc="-1">
                <a:solidFill>
                  <a:srgbClr val="005294"/>
                </a:solidFill>
                <a:latin typeface="Calibri"/>
              </a:rPr>
              <a:t>per le autorizzazioni di «Pannoloni e traverse nuova gara 2019» (come in PROTESICA)</a:t>
            </a:r>
            <a:endParaRPr lang="it-IT" sz="2400" b="0" strike="noStrike" spc="-1">
              <a:latin typeface="Arial"/>
            </a:endParaRPr>
          </a:p>
          <a:p>
            <a:pPr marL="343080" indent="-342720">
              <a:lnSpc>
                <a:spcPts val="2999"/>
              </a:lnSpc>
              <a:buClr>
                <a:srgbClr val="005294"/>
              </a:buClr>
              <a:buFont typeface="Arial"/>
              <a:buChar char="•"/>
            </a:pP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l’eventuale registrazione dei </a:t>
            </a:r>
            <a:r>
              <a:rPr lang="it-IT" sz="2400" b="1" strike="noStrike" spc="-1">
                <a:solidFill>
                  <a:srgbClr val="005294"/>
                </a:solidFill>
                <a:latin typeface="Calibri"/>
              </a:rPr>
              <a:t>pazienti ospitati in RSA (Setting)</a:t>
            </a:r>
            <a:endParaRPr lang="it-IT" sz="2400" b="0" strike="noStrike" spc="-1">
              <a:latin typeface="Arial"/>
            </a:endParaRPr>
          </a:p>
          <a:p>
            <a:pPr marL="343080" indent="-342720">
              <a:lnSpc>
                <a:spcPts val="2999"/>
              </a:lnSpc>
              <a:buClr>
                <a:srgbClr val="005294"/>
              </a:buClr>
              <a:buFont typeface="Arial"/>
              <a:buChar char="•"/>
            </a:pP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Il rilascio di un’autorizzazione per i gruppo articoli «</a:t>
            </a:r>
            <a:r>
              <a:rPr lang="it-IT" sz="2400" b="1" strike="noStrike" spc="-1">
                <a:solidFill>
                  <a:srgbClr val="005294"/>
                </a:solidFill>
                <a:latin typeface="Calibri"/>
              </a:rPr>
              <a:t>Pannoloni e traverse nuova gara 2019</a:t>
            </a:r>
            <a:r>
              <a:rPr lang="it-IT" sz="2400" b="0" strike="noStrike" spc="-1">
                <a:solidFill>
                  <a:srgbClr val="005294"/>
                </a:solidFill>
                <a:latin typeface="Calibri"/>
              </a:rPr>
              <a:t>» (articoli con la nuova codifica (Dgr  30 ott 2018, n. 47-7790), per le modalità di fornitura (attualmente solo Erogazione in RSA)</a:t>
            </a:r>
            <a:endParaRPr lang="it-IT" sz="2400" b="0" strike="noStrike" spc="-1">
              <a:latin typeface="Arial"/>
            </a:endParaRPr>
          </a:p>
          <a:p>
            <a:pPr marL="1338480" lvl="2" indent="-342720">
              <a:lnSpc>
                <a:spcPts val="2999"/>
              </a:lnSpc>
              <a:buClr>
                <a:srgbClr val="005294"/>
              </a:buClr>
              <a:buFont typeface="Arial"/>
              <a:buChar char="•"/>
            </a:pPr>
            <a:endParaRPr lang="it-IT" sz="2400" b="0" strike="noStrike" spc="-1">
              <a:latin typeface="Arial"/>
            </a:endParaRPr>
          </a:p>
          <a:p>
            <a:pPr>
              <a:lnSpc>
                <a:spcPts val="2999"/>
              </a:lnSpc>
            </a:pPr>
            <a:endParaRPr lang="it-IT" sz="2400" b="0" strike="noStrike" spc="-1">
              <a:latin typeface="Arial"/>
            </a:endParaRPr>
          </a:p>
          <a:p>
            <a:pPr marL="343080" indent="-342720">
              <a:lnSpc>
                <a:spcPts val="2999"/>
              </a:lnSpc>
              <a:buClr>
                <a:srgbClr val="005294"/>
              </a:buClr>
              <a:buFont typeface="Arial"/>
              <a:buChar char="•"/>
            </a:pPr>
            <a:endParaRPr lang="it-IT" sz="24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187"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Piano terapeutico</a:t>
            </a:r>
            <a:endParaRPr lang="it-IT" sz="2400" b="0" strike="noStrike" spc="-1">
              <a:latin typeface="Arial"/>
            </a:endParaRPr>
          </a:p>
        </p:txBody>
      </p:sp>
      <p:pic>
        <p:nvPicPr>
          <p:cNvPr id="188" name="Immagine 2"/>
          <p:cNvPicPr/>
          <p:nvPr/>
        </p:nvPicPr>
        <p:blipFill>
          <a:blip r:embed="rId2"/>
          <a:stretch/>
        </p:blipFill>
        <p:spPr>
          <a:xfrm>
            <a:off x="315000" y="1523880"/>
            <a:ext cx="9998280" cy="484920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190" name="CustomShape 2"/>
          <p:cNvSpPr/>
          <p:nvPr/>
        </p:nvSpPr>
        <p:spPr>
          <a:xfrm>
            <a:off x="706320" y="640440"/>
            <a:ext cx="8992080" cy="504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Piano terapeutico, richiede</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la data di attivazione del piano (nel caso di forniture in RSA da gara non dovrebbe essere prevista data di scadenza)</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il gruppo articoli di riferimento («Pannoloni e traverse nuova gara 2019»)</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l’eventuale indicazione che il paziente presenta «particolari condizioni cliniche» (per </a:t>
            </a:r>
            <a:r>
              <a:rPr lang="it-IT" sz="2400" b="1" strike="noStrike" spc="-1">
                <a:solidFill>
                  <a:srgbClr val="005294"/>
                </a:solidFill>
                <a:latin typeface="Calibri"/>
              </a:rPr>
              <a:t>Deroga</a:t>
            </a:r>
            <a:r>
              <a:rPr lang="it-IT" sz="2400" b="0" strike="noStrike" spc="-1">
                <a:solidFill>
                  <a:srgbClr val="005294"/>
                </a:solidFill>
                <a:latin typeface="Calibri"/>
              </a:rPr>
              <a:t> Modulabile) </a:t>
            </a:r>
            <a:r>
              <a:rPr lang="it-IT" sz="2400" b="1" u="sng" strike="noStrike" spc="-1">
                <a:solidFill>
                  <a:srgbClr val="005294"/>
                </a:solidFill>
                <a:uFillTx/>
                <a:latin typeface="Calibri"/>
              </a:rPr>
              <a:t>non</a:t>
            </a:r>
            <a:r>
              <a:rPr lang="it-IT" sz="2400" b="0" strike="noStrike" spc="-1">
                <a:solidFill>
                  <a:srgbClr val="005294"/>
                </a:solidFill>
                <a:latin typeface="Calibri"/>
              </a:rPr>
              <a:t> è da utilizzare per le forniture in RSA</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la tipologia del piano </a:t>
            </a:r>
            <a:endParaRPr lang="it-IT" sz="2400" b="0" strike="noStrike" spc="-1">
              <a:latin typeface="Arial"/>
            </a:endParaRPr>
          </a:p>
          <a:p>
            <a:pPr marL="955080" lvl="1" indent="-456840">
              <a:lnSpc>
                <a:spcPts val="2999"/>
              </a:lnSpc>
              <a:buClr>
                <a:srgbClr val="005294"/>
              </a:buClr>
              <a:buFont typeface="Calibri"/>
              <a:buAutoNum type="arabicPeriod"/>
            </a:pPr>
            <a:r>
              <a:rPr lang="it-IT" sz="2400" b="0" i="1" strike="noStrike" spc="-1">
                <a:solidFill>
                  <a:srgbClr val="005294"/>
                </a:solidFill>
                <a:latin typeface="Calibri"/>
              </a:rPr>
              <a:t>Avanzato</a:t>
            </a:r>
            <a:r>
              <a:rPr lang="it-IT" sz="2400" b="0" strike="noStrike" spc="-1">
                <a:solidFill>
                  <a:srgbClr val="005294"/>
                </a:solidFill>
                <a:latin typeface="Calibri"/>
              </a:rPr>
              <a:t>, con l’indicazione in autorizzazione degli articoli da fornire (</a:t>
            </a:r>
            <a:r>
              <a:rPr lang="it-IT" sz="2400" b="1" u="sng" strike="noStrike" spc="-1">
                <a:solidFill>
                  <a:srgbClr val="005294"/>
                </a:solidFill>
                <a:uFillTx/>
                <a:latin typeface="Calibri"/>
              </a:rPr>
              <a:t>richiesta per paziente in RSA</a:t>
            </a:r>
            <a:r>
              <a:rPr lang="it-IT" sz="2400" b="0" strike="noStrike" spc="-1">
                <a:solidFill>
                  <a:srgbClr val="005294"/>
                </a:solidFill>
                <a:latin typeface="Calibri"/>
              </a:rPr>
              <a:t>)</a:t>
            </a:r>
            <a:endParaRPr lang="it-IT" sz="2400" b="0" strike="noStrike" spc="-1">
              <a:latin typeface="Arial"/>
            </a:endParaRPr>
          </a:p>
          <a:p>
            <a:pPr marL="955080" lvl="1" indent="-456840">
              <a:lnSpc>
                <a:spcPts val="2999"/>
              </a:lnSpc>
              <a:buClr>
                <a:srgbClr val="005294"/>
              </a:buClr>
              <a:buFont typeface="Calibri"/>
              <a:buAutoNum type="arabicPeriod"/>
            </a:pPr>
            <a:r>
              <a:rPr lang="it-IT" sz="2400" b="0" i="1" strike="noStrike" spc="-1">
                <a:solidFill>
                  <a:srgbClr val="005294"/>
                </a:solidFill>
                <a:latin typeface="Calibri"/>
              </a:rPr>
              <a:t>Semplificato</a:t>
            </a:r>
            <a:r>
              <a:rPr lang="it-IT" sz="2400" b="0" strike="noStrike" spc="-1">
                <a:solidFill>
                  <a:srgbClr val="005294"/>
                </a:solidFill>
                <a:latin typeface="Calibri"/>
              </a:rPr>
              <a:t>, con riferimento al solo tetto di spesa mensile: </a:t>
            </a:r>
            <a:r>
              <a:rPr lang="it-IT" sz="2400" b="1" u="sng" strike="noStrike" spc="-1">
                <a:solidFill>
                  <a:srgbClr val="005294"/>
                </a:solidFill>
                <a:uFillTx/>
                <a:latin typeface="Calibri"/>
              </a:rPr>
              <a:t>non</a:t>
            </a:r>
            <a:r>
              <a:rPr lang="it-IT" sz="2400" b="0" strike="noStrike" spc="-1">
                <a:solidFill>
                  <a:srgbClr val="005294"/>
                </a:solidFill>
                <a:latin typeface="Calibri"/>
              </a:rPr>
              <a:t> è da utilizzare per le forniture in RSA</a:t>
            </a:r>
            <a:endParaRPr lang="it-IT" sz="24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192" name="CustomShape 2"/>
          <p:cNvSpPr/>
          <p:nvPr/>
        </p:nvSpPr>
        <p:spPr>
          <a:xfrm>
            <a:off x="706320" y="640440"/>
            <a:ext cx="8992080" cy="39207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dirty="0">
                <a:solidFill>
                  <a:srgbClr val="005294"/>
                </a:solidFill>
                <a:latin typeface="Calibri"/>
              </a:rPr>
              <a:t>…….Piano terapeutico, richiede</a:t>
            </a:r>
            <a:endParaRPr lang="it-IT" sz="2400" b="0" strike="noStrike" spc="-1" dirty="0">
              <a:latin typeface="Arial"/>
            </a:endParaRPr>
          </a:p>
          <a:p>
            <a:pPr>
              <a:lnSpc>
                <a:spcPts val="2999"/>
              </a:lnSpc>
            </a:pPr>
            <a:endParaRPr lang="it-IT" sz="2400" b="0" strike="noStrike" spc="-1" dirty="0">
              <a:latin typeface="Arial"/>
            </a:endParaRPr>
          </a:p>
          <a:p>
            <a:pPr marL="343080" indent="-342720">
              <a:lnSpc>
                <a:spcPts val="2999"/>
              </a:lnSpc>
              <a:buClr>
                <a:srgbClr val="005294"/>
              </a:buClr>
              <a:buFont typeface="Arial"/>
              <a:buChar char="•"/>
            </a:pPr>
            <a:r>
              <a:rPr lang="it-IT" sz="2400" b="0" strike="noStrike" spc="-1" dirty="0">
                <a:solidFill>
                  <a:srgbClr val="005294"/>
                </a:solidFill>
                <a:latin typeface="Calibri"/>
              </a:rPr>
              <a:t>la fonte della prescrizione (tipologia di medico prescrittore)</a:t>
            </a:r>
            <a:endParaRPr lang="it-IT" sz="2400" b="0" strike="noStrike" spc="-1" dirty="0">
              <a:latin typeface="Arial"/>
            </a:endParaRPr>
          </a:p>
          <a:p>
            <a:pPr marL="343080" indent="-342720">
              <a:lnSpc>
                <a:spcPts val="2999"/>
              </a:lnSpc>
              <a:buClr>
                <a:srgbClr val="005294"/>
              </a:buClr>
              <a:buFont typeface="Arial"/>
              <a:buChar char="•"/>
            </a:pPr>
            <a:r>
              <a:rPr lang="it-IT" sz="2400" b="0" strike="noStrike" spc="-1" dirty="0">
                <a:solidFill>
                  <a:srgbClr val="005294"/>
                </a:solidFill>
                <a:latin typeface="Calibri"/>
              </a:rPr>
              <a:t>la classe di gravità del paziente</a:t>
            </a:r>
            <a:endParaRPr lang="it-IT" sz="2400" b="0" strike="noStrike" spc="-1" dirty="0">
              <a:latin typeface="Arial"/>
            </a:endParaRPr>
          </a:p>
          <a:p>
            <a:pPr marL="343260" indent="-342900">
              <a:lnSpc>
                <a:spcPts val="2999"/>
              </a:lnSpc>
              <a:buClr>
                <a:srgbClr val="005294"/>
              </a:buClr>
              <a:buFont typeface="Arial" panose="020B0604020202020204" pitchFamily="34" charset="0"/>
              <a:buChar char="•"/>
            </a:pPr>
            <a:r>
              <a:rPr lang="it-IT" sz="2400" b="0" strike="noStrike" spc="-1" dirty="0">
                <a:solidFill>
                  <a:srgbClr val="005294"/>
                </a:solidFill>
                <a:latin typeface="Calibri"/>
              </a:rPr>
              <a:t>per erogazioni in RSA </a:t>
            </a:r>
            <a:r>
              <a:rPr lang="it-IT" sz="2400" b="1" u="sng" strike="noStrike" spc="-1" dirty="0">
                <a:solidFill>
                  <a:srgbClr val="005294"/>
                </a:solidFill>
                <a:uFillTx/>
                <a:latin typeface="Calibri"/>
              </a:rPr>
              <a:t>non</a:t>
            </a:r>
            <a:r>
              <a:rPr lang="it-IT" sz="2400" b="0" strike="noStrike" spc="-1" dirty="0">
                <a:solidFill>
                  <a:srgbClr val="005294"/>
                </a:solidFill>
                <a:latin typeface="Calibri"/>
              </a:rPr>
              <a:t> è da indicare :</a:t>
            </a:r>
          </a:p>
          <a:p>
            <a:pPr marL="800460" lvl="1" indent="-342900">
              <a:lnSpc>
                <a:spcPts val="2999"/>
              </a:lnSpc>
              <a:buClr>
                <a:srgbClr val="005294"/>
              </a:buClr>
              <a:buFont typeface="Arial" panose="020B0604020202020204" pitchFamily="34" charset="0"/>
              <a:buChar char="•"/>
            </a:pPr>
            <a:r>
              <a:rPr lang="it-IT" sz="2400" b="0" strike="noStrike" spc="-1" dirty="0">
                <a:solidFill>
                  <a:srgbClr val="005294"/>
                </a:solidFill>
                <a:latin typeface="Calibri"/>
              </a:rPr>
              <a:t>la possibilità della modulabilità (</a:t>
            </a:r>
            <a:r>
              <a:rPr lang="it-IT" b="0" strike="noStrike" spc="-1" dirty="0">
                <a:solidFill>
                  <a:srgbClr val="005294"/>
                </a:solidFill>
                <a:latin typeface="Calibri"/>
              </a:rPr>
              <a:t>Modulabilità = N</a:t>
            </a:r>
            <a:r>
              <a:rPr lang="it-IT" sz="2400" b="0" strike="noStrike" spc="-1" dirty="0">
                <a:solidFill>
                  <a:srgbClr val="005294"/>
                </a:solidFill>
                <a:latin typeface="Calibri"/>
              </a:rPr>
              <a:t>)</a:t>
            </a:r>
          </a:p>
          <a:p>
            <a:pPr marL="800100" lvl="1" indent="-342900">
              <a:lnSpc>
                <a:spcPts val="2999"/>
              </a:lnSpc>
              <a:buFont typeface="Arial" panose="020B0604020202020204" pitchFamily="34" charset="0"/>
              <a:buChar char="•"/>
            </a:pPr>
            <a:r>
              <a:rPr lang="it-IT" sz="2400" b="0" strike="noStrike" spc="-1" dirty="0">
                <a:solidFill>
                  <a:srgbClr val="005294"/>
                </a:solidFill>
                <a:latin typeface="Calibri"/>
              </a:rPr>
              <a:t>la possibilità della deroga </a:t>
            </a:r>
            <a:r>
              <a:rPr lang="it-IT" sz="1800" b="0" strike="noStrike" spc="-1" dirty="0">
                <a:solidFill>
                  <a:srgbClr val="005294"/>
                </a:solidFill>
                <a:latin typeface="Calibri"/>
              </a:rPr>
              <a:t>(Deroga = N – Nessuna </a:t>
            </a:r>
            <a:r>
              <a:rPr lang="it-IT" sz="1800" b="0" i="1" strike="noStrike" spc="-1" dirty="0">
                <a:solidFill>
                  <a:srgbClr val="005294"/>
                </a:solidFill>
                <a:latin typeface="Calibri"/>
              </a:rPr>
              <a:t>solo articoli di gara)</a:t>
            </a:r>
            <a:r>
              <a:rPr lang="it-IT" sz="1800" b="0" strike="noStrike" spc="-1" dirty="0">
                <a:solidFill>
                  <a:srgbClr val="005294"/>
                </a:solidFill>
                <a:latin typeface="Calibri"/>
              </a:rPr>
              <a:t> </a:t>
            </a:r>
            <a:endParaRPr lang="it-IT" sz="1800" b="0" strike="noStrike" spc="-1" dirty="0">
              <a:latin typeface="Arial"/>
            </a:endParaRPr>
          </a:p>
          <a:p>
            <a:pPr marL="343080" indent="-342720">
              <a:lnSpc>
                <a:spcPts val="2999"/>
              </a:lnSpc>
              <a:buClr>
                <a:srgbClr val="005294"/>
              </a:buClr>
              <a:buFont typeface="Arial"/>
              <a:buChar char="•"/>
            </a:pPr>
            <a:r>
              <a:rPr lang="it-IT" sz="2400" b="0" strike="noStrike" spc="-1" dirty="0">
                <a:solidFill>
                  <a:srgbClr val="005294"/>
                </a:solidFill>
                <a:latin typeface="Calibri"/>
              </a:rPr>
              <a:t>eventuale indicazione di </a:t>
            </a:r>
            <a:r>
              <a:rPr lang="it-IT" sz="2400" b="0" strike="noStrike" spc="-1" dirty="0" err="1">
                <a:solidFill>
                  <a:srgbClr val="005294"/>
                </a:solidFill>
                <a:latin typeface="Calibri"/>
              </a:rPr>
              <a:t>q.ta</a:t>
            </a:r>
            <a:r>
              <a:rPr lang="it-IT" sz="2400" b="0" strike="noStrike" spc="-1" dirty="0">
                <a:solidFill>
                  <a:srgbClr val="005294"/>
                </a:solidFill>
                <a:latin typeface="Calibri"/>
              </a:rPr>
              <a:t> in extra-tariffario</a:t>
            </a:r>
            <a:endParaRPr lang="it-IT" sz="2400" b="0" strike="noStrike" spc="-1" dirty="0">
              <a:latin typeface="Arial"/>
            </a:endParaRPr>
          </a:p>
          <a:p>
            <a:pPr marL="343080" indent="-342720">
              <a:lnSpc>
                <a:spcPts val="2999"/>
              </a:lnSpc>
              <a:buClr>
                <a:srgbClr val="005294"/>
              </a:buClr>
              <a:buFont typeface="Arial"/>
              <a:buChar char="•"/>
            </a:pPr>
            <a:r>
              <a:rPr lang="it-IT" sz="2400" b="0" strike="noStrike" spc="-1" dirty="0">
                <a:solidFill>
                  <a:srgbClr val="005294"/>
                </a:solidFill>
                <a:latin typeface="Calibri"/>
              </a:rPr>
              <a:t>Eventuale upload di documenti forniti dal prescrittore (Certificati, esami,….)</a:t>
            </a:r>
            <a:endParaRPr lang="it-IT" sz="2400" b="0" strike="noStrike" spc="-1" dirty="0">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194"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Piano terapeutico</a:t>
            </a:r>
            <a:endParaRPr lang="it-IT" sz="2400" b="0" strike="noStrike" spc="-1">
              <a:latin typeface="Arial"/>
            </a:endParaRPr>
          </a:p>
        </p:txBody>
      </p:sp>
      <p:pic>
        <p:nvPicPr>
          <p:cNvPr id="195" name="Immagine 5"/>
          <p:cNvPicPr/>
          <p:nvPr/>
        </p:nvPicPr>
        <p:blipFill>
          <a:blip r:embed="rId2"/>
          <a:stretch/>
        </p:blipFill>
        <p:spPr>
          <a:xfrm>
            <a:off x="442080" y="1361880"/>
            <a:ext cx="9911160" cy="593244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Erogazione «Assorbenza» in DPC</a:t>
            </a:r>
            <a:endParaRPr lang="it-IT" sz="2400" b="0" strike="noStrike" spc="-1">
              <a:solidFill>
                <a:srgbClr val="000000"/>
              </a:solidFill>
              <a:latin typeface="Calibri"/>
            </a:endParaRPr>
          </a:p>
        </p:txBody>
      </p:sp>
      <p:sp>
        <p:nvSpPr>
          <p:cNvPr id="164" name="CustomShape 2"/>
          <p:cNvSpPr/>
          <p:nvPr/>
        </p:nvSpPr>
        <p:spPr>
          <a:xfrm>
            <a:off x="722520" y="1845360"/>
            <a:ext cx="9245520" cy="54200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ts val="2999"/>
              </a:lnSpc>
              <a:buClr>
                <a:srgbClr val="005294"/>
              </a:buClr>
              <a:buFont typeface="Arial"/>
              <a:buChar char="•"/>
            </a:pPr>
            <a:r>
              <a:rPr lang="it-IT" sz="2400" b="0" strike="noStrike" spc="-1" dirty="0">
                <a:solidFill>
                  <a:srgbClr val="005294"/>
                </a:solidFill>
                <a:latin typeface="Calibri"/>
              </a:rPr>
              <a:t>introduzione della </a:t>
            </a:r>
            <a:r>
              <a:rPr lang="it-IT" sz="2400" b="0" strike="noStrike" spc="-1" dirty="0" err="1">
                <a:solidFill>
                  <a:srgbClr val="005294"/>
                </a:solidFill>
                <a:latin typeface="Calibri"/>
              </a:rPr>
              <a:t>D.ssa</a:t>
            </a:r>
            <a:r>
              <a:rPr lang="it-IT" sz="2400" b="0" strike="noStrike" spc="-1" dirty="0">
                <a:solidFill>
                  <a:srgbClr val="005294"/>
                </a:solidFill>
                <a:latin typeface="Calibri"/>
              </a:rPr>
              <a:t> Silvia Ferro</a:t>
            </a:r>
          </a:p>
          <a:p>
            <a:pPr marL="343080" indent="-342720">
              <a:lnSpc>
                <a:spcPts val="2999"/>
              </a:lnSpc>
              <a:buClr>
                <a:srgbClr val="005294"/>
              </a:buClr>
              <a:buFont typeface="Arial"/>
              <a:buChar char="•"/>
            </a:pPr>
            <a:r>
              <a:rPr lang="it-IT" sz="2400" b="0" strike="noStrike" spc="-1" dirty="0">
                <a:solidFill>
                  <a:srgbClr val="005294"/>
                </a:solidFill>
                <a:latin typeface="Calibri"/>
              </a:rPr>
              <a:t>sistema PROTES</a:t>
            </a:r>
            <a:endParaRPr lang="it-IT" sz="2400" b="0" strike="noStrike" spc="-1" dirty="0">
              <a:latin typeface="Arial"/>
            </a:endParaRPr>
          </a:p>
          <a:p>
            <a:pPr marL="343080" indent="-342720">
              <a:lnSpc>
                <a:spcPts val="2999"/>
              </a:lnSpc>
              <a:buClr>
                <a:srgbClr val="005294"/>
              </a:buClr>
              <a:buFont typeface="Arial"/>
              <a:buChar char="•"/>
            </a:pPr>
            <a:r>
              <a:rPr lang="it-IT" sz="2400" b="0" strike="noStrike" spc="-1" dirty="0">
                <a:solidFill>
                  <a:srgbClr val="005294"/>
                </a:solidFill>
                <a:latin typeface="Calibri"/>
              </a:rPr>
              <a:t>interventi per il </a:t>
            </a:r>
            <a:r>
              <a:rPr lang="it-IT" sz="2400" b="0" strike="noStrike" spc="-1" dirty="0" err="1">
                <a:solidFill>
                  <a:srgbClr val="005294"/>
                </a:solidFill>
                <a:latin typeface="Calibri"/>
              </a:rPr>
              <a:t>pre</a:t>
            </a:r>
            <a:r>
              <a:rPr lang="it-IT" sz="2400" b="0" strike="noStrike" spc="-1" dirty="0">
                <a:solidFill>
                  <a:srgbClr val="005294"/>
                </a:solidFill>
                <a:latin typeface="Calibri"/>
              </a:rPr>
              <a:t>-caricamento massivo dei dati</a:t>
            </a:r>
            <a:endParaRPr lang="it-IT" sz="2400" b="0" strike="noStrike" spc="-1" dirty="0">
              <a:latin typeface="Arial"/>
            </a:endParaRPr>
          </a:p>
          <a:p>
            <a:pPr marL="343080" indent="-342720">
              <a:lnSpc>
                <a:spcPts val="2999"/>
              </a:lnSpc>
              <a:buClr>
                <a:srgbClr val="005294"/>
              </a:buClr>
              <a:buFont typeface="Arial"/>
              <a:buChar char="•"/>
            </a:pPr>
            <a:r>
              <a:rPr lang="it-IT" sz="2400" b="0" strike="noStrike" spc="-1" dirty="0">
                <a:solidFill>
                  <a:srgbClr val="005294"/>
                </a:solidFill>
                <a:latin typeface="Calibri"/>
              </a:rPr>
              <a:t>modalità operative per la gestione delle nuove forniture</a:t>
            </a:r>
            <a:endParaRPr lang="it-IT" sz="2400" b="0" strike="noStrike" spc="-1" dirty="0">
              <a:latin typeface="Arial"/>
            </a:endParaRPr>
          </a:p>
          <a:p>
            <a:pPr marL="343080" indent="-342720">
              <a:lnSpc>
                <a:spcPts val="2999"/>
              </a:lnSpc>
              <a:buClr>
                <a:srgbClr val="005294"/>
              </a:buClr>
              <a:buFont typeface="Arial"/>
              <a:buChar char="•"/>
            </a:pPr>
            <a:r>
              <a:rPr lang="it-IT" sz="2400" b="0" strike="noStrike" spc="-1" dirty="0">
                <a:solidFill>
                  <a:srgbClr val="005294"/>
                </a:solidFill>
                <a:latin typeface="Calibri"/>
              </a:rPr>
              <a:t>prove pratiche in ambiente di test</a:t>
            </a:r>
            <a:endParaRPr lang="it-IT" sz="2400" b="0" strike="noStrike" spc="-1" dirty="0">
              <a:latin typeface="Arial"/>
            </a:endParaRPr>
          </a:p>
          <a:p>
            <a:pPr>
              <a:lnSpc>
                <a:spcPts val="2999"/>
              </a:lnSpc>
            </a:pPr>
            <a:endParaRPr lang="it-IT" sz="2400" b="0" strike="noStrike" spc="-1" dirty="0">
              <a:latin typeface="Arial"/>
            </a:endParaRPr>
          </a:p>
          <a:p>
            <a:pPr>
              <a:lnSpc>
                <a:spcPts val="2999"/>
              </a:lnSpc>
            </a:pPr>
            <a:endParaRPr lang="it-IT" sz="2400" b="0" strike="noStrike" spc="-1" dirty="0">
              <a:latin typeface="Arial"/>
            </a:endParaRPr>
          </a:p>
          <a:p>
            <a:pPr algn="ctr">
              <a:lnSpc>
                <a:spcPct val="100000"/>
              </a:lnSpc>
            </a:pPr>
            <a:r>
              <a:rPr lang="it-IT" sz="2400" b="0" strike="noStrike" spc="-1" dirty="0">
                <a:solidFill>
                  <a:srgbClr val="005294"/>
                </a:solidFill>
                <a:latin typeface="Calibri"/>
              </a:rPr>
              <a:t>Modalità di svolgimento</a:t>
            </a:r>
            <a:endParaRPr lang="it-IT" sz="2400" b="0" strike="noStrike" spc="-1" dirty="0">
              <a:latin typeface="Arial"/>
            </a:endParaRPr>
          </a:p>
          <a:p>
            <a:pPr>
              <a:lnSpc>
                <a:spcPct val="100000"/>
              </a:lnSpc>
            </a:pPr>
            <a:endParaRPr lang="it-IT" sz="2400" b="0" strike="noStrike" spc="-1" dirty="0">
              <a:latin typeface="Arial"/>
            </a:endParaRPr>
          </a:p>
          <a:p>
            <a:pPr marL="457200" indent="-456840">
              <a:lnSpc>
                <a:spcPts val="2999"/>
              </a:lnSpc>
              <a:buClr>
                <a:srgbClr val="005294"/>
              </a:buClr>
              <a:buFont typeface="Calibri"/>
              <a:buAutoNum type="alphaLcParenR"/>
            </a:pPr>
            <a:r>
              <a:rPr lang="it-IT" sz="2400" b="0" strike="noStrike" spc="-1" dirty="0">
                <a:solidFill>
                  <a:srgbClr val="005294"/>
                </a:solidFill>
                <a:latin typeface="Calibri"/>
              </a:rPr>
              <a:t>materiale scaricabile on-line (all’indirizzo </a:t>
            </a:r>
            <a:r>
              <a:rPr lang="it-IT" sz="2400" b="0" i="1" u="sng" strike="noStrike" spc="-1" dirty="0">
                <a:solidFill>
                  <a:srgbClr val="004778"/>
                </a:solidFill>
                <a:uFillTx/>
                <a:latin typeface="Calibri"/>
                <a:hlinkClick r:id="rId2"/>
              </a:rPr>
              <a:t>http://www.sistemapiemonte.it/</a:t>
            </a:r>
            <a:r>
              <a:rPr lang="it-IT" sz="2400" b="0" i="1" u="sng" strike="noStrike" spc="-1" dirty="0" err="1">
                <a:solidFill>
                  <a:srgbClr val="004778"/>
                </a:solidFill>
                <a:uFillTx/>
                <a:latin typeface="Calibri"/>
                <a:hlinkClick r:id="rId2"/>
              </a:rPr>
              <a:t>cms</a:t>
            </a:r>
            <a:r>
              <a:rPr lang="it-IT" sz="2400" b="0" i="1" u="sng" strike="noStrike" spc="-1" dirty="0">
                <a:solidFill>
                  <a:srgbClr val="004778"/>
                </a:solidFill>
                <a:uFillTx/>
                <a:latin typeface="Calibri"/>
                <a:hlinkClick r:id="rId2"/>
              </a:rPr>
              <a:t>/</a:t>
            </a:r>
            <a:r>
              <a:rPr lang="it-IT" sz="2400" b="0" i="1" u="sng" strike="noStrike" spc="-1" dirty="0" err="1">
                <a:solidFill>
                  <a:srgbClr val="004778"/>
                </a:solidFill>
                <a:uFillTx/>
                <a:latin typeface="Calibri"/>
                <a:hlinkClick r:id="rId2"/>
              </a:rPr>
              <a:t>pa</a:t>
            </a:r>
            <a:r>
              <a:rPr lang="it-IT" sz="2400" b="0" i="1" u="sng" strike="noStrike" spc="-1" dirty="0">
                <a:solidFill>
                  <a:srgbClr val="004778"/>
                </a:solidFill>
                <a:uFillTx/>
                <a:latin typeface="Calibri"/>
                <a:hlinkClick r:id="rId2"/>
              </a:rPr>
              <a:t>/sanita/servizi/242-assistenza-protesica-e-integrativa-protes</a:t>
            </a:r>
            <a:r>
              <a:rPr lang="it-IT" sz="2400" b="0" strike="noStrike" spc="-1" dirty="0">
                <a:solidFill>
                  <a:srgbClr val="005294"/>
                </a:solidFill>
                <a:latin typeface="Calibri"/>
              </a:rPr>
              <a:t>)</a:t>
            </a:r>
            <a:endParaRPr lang="it-IT" sz="2400" b="0" strike="noStrike" spc="-1" dirty="0">
              <a:latin typeface="Arial"/>
            </a:endParaRPr>
          </a:p>
          <a:p>
            <a:pPr marL="457200" indent="-456840">
              <a:lnSpc>
                <a:spcPts val="2999"/>
              </a:lnSpc>
              <a:buClr>
                <a:srgbClr val="005294"/>
              </a:buClr>
              <a:buFont typeface="Calibri"/>
              <a:buAutoNum type="alphaLcParenR"/>
            </a:pPr>
            <a:r>
              <a:rPr lang="it-IT" sz="2400" b="0" strike="noStrike" spc="-1" dirty="0">
                <a:solidFill>
                  <a:srgbClr val="005294"/>
                </a:solidFill>
                <a:latin typeface="Calibri"/>
              </a:rPr>
              <a:t>sessioni di approfondimento su specifica richiesta</a:t>
            </a:r>
            <a:endParaRPr lang="it-IT" sz="2400" b="0" strike="noStrike" spc="-1" dirty="0">
              <a:latin typeface="Arial"/>
            </a:endParaRPr>
          </a:p>
          <a:p>
            <a:pPr>
              <a:lnSpc>
                <a:spcPts val="2999"/>
              </a:lnSpc>
            </a:pPr>
            <a:endParaRPr lang="it-IT" sz="2400" b="0" strike="noStrike" spc="-1" dirty="0">
              <a:latin typeface="Arial"/>
            </a:endParaRPr>
          </a:p>
        </p:txBody>
      </p:sp>
      <p:sp>
        <p:nvSpPr>
          <p:cNvPr id="165" name="CustomShape 3"/>
          <p:cNvSpPr/>
          <p:nvPr/>
        </p:nvSpPr>
        <p:spPr>
          <a:xfrm>
            <a:off x="643680" y="1080000"/>
            <a:ext cx="94014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2400" b="0" strike="noStrike" spc="-1">
                <a:solidFill>
                  <a:srgbClr val="005294"/>
                </a:solidFill>
                <a:latin typeface="Calibri"/>
              </a:rPr>
              <a:t>Sommario</a:t>
            </a:r>
            <a:endParaRPr lang="it-IT" sz="24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197"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Registrazione pazienti in RSA </a:t>
            </a:r>
            <a:endParaRPr lang="it-IT" sz="2400" b="0" strike="noStrike" spc="-1">
              <a:latin typeface="Arial"/>
            </a:endParaRPr>
          </a:p>
        </p:txBody>
      </p:sp>
      <p:sp>
        <p:nvSpPr>
          <p:cNvPr id="198" name="CustomShape 3"/>
          <p:cNvSpPr/>
          <p:nvPr/>
        </p:nvSpPr>
        <p:spPr>
          <a:xfrm>
            <a:off x="706320" y="1839600"/>
            <a:ext cx="8992080" cy="313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ts val="2999"/>
              </a:lnSpc>
              <a:buClr>
                <a:srgbClr val="005294"/>
              </a:buClr>
              <a:buFont typeface="Arial"/>
              <a:buChar char="•"/>
            </a:pPr>
            <a:r>
              <a:rPr lang="it-IT" sz="2400" b="0" strike="noStrike" spc="-1">
                <a:solidFill>
                  <a:srgbClr val="005294"/>
                </a:solidFill>
                <a:latin typeface="Calibri"/>
              </a:rPr>
              <a:t>viene richiesta la gestione, nell’ambito del tab anagrafico                  «3. Continuità assistenziale»</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l’informazione viene riportata, in sola lettura :</a:t>
            </a:r>
            <a:endParaRPr lang="it-IT" sz="2400" b="0" strike="noStrike" spc="-1">
              <a:latin typeface="Arial"/>
            </a:endParaRPr>
          </a:p>
          <a:p>
            <a:pPr marL="840600" lvl="1" indent="-342720">
              <a:lnSpc>
                <a:spcPts val="2999"/>
              </a:lnSpc>
              <a:buClr>
                <a:srgbClr val="005294"/>
              </a:buClr>
              <a:buFont typeface="Arial"/>
              <a:buChar char="•"/>
            </a:pPr>
            <a:r>
              <a:rPr lang="it-IT" sz="2400" b="0" strike="noStrike" spc="-1">
                <a:solidFill>
                  <a:srgbClr val="005294"/>
                </a:solidFill>
                <a:latin typeface="Calibri"/>
              </a:rPr>
              <a:t>a livello anagrafico (recapito)</a:t>
            </a:r>
            <a:endParaRPr lang="it-IT" sz="2400" b="0" strike="noStrike" spc="-1">
              <a:latin typeface="Arial"/>
            </a:endParaRPr>
          </a:p>
          <a:p>
            <a:pPr marL="840600" lvl="1" indent="-342720">
              <a:lnSpc>
                <a:spcPts val="2999"/>
              </a:lnSpc>
              <a:buClr>
                <a:srgbClr val="005294"/>
              </a:buClr>
              <a:buFont typeface="Arial"/>
              <a:buChar char="•"/>
            </a:pPr>
            <a:r>
              <a:rPr lang="it-IT" sz="2400" b="0" strike="noStrike" spc="-1">
                <a:solidFill>
                  <a:srgbClr val="005294"/>
                </a:solidFill>
                <a:latin typeface="Calibri"/>
              </a:rPr>
              <a:t>a livello di autorizzazione</a:t>
            </a:r>
            <a:endParaRPr lang="it-IT" sz="2400" b="0" strike="noStrike" spc="-1">
              <a:latin typeface="Arial"/>
            </a:endParaRPr>
          </a:p>
          <a:p>
            <a:pPr marL="840600" lvl="1" indent="-342720">
              <a:lnSpc>
                <a:spcPts val="2999"/>
              </a:lnSpc>
              <a:buClr>
                <a:srgbClr val="005294"/>
              </a:buClr>
              <a:buFont typeface="Arial"/>
              <a:buChar char="•"/>
            </a:pPr>
            <a:r>
              <a:rPr lang="it-IT" sz="2400" b="0" strike="noStrike" spc="-1">
                <a:solidFill>
                  <a:srgbClr val="005294"/>
                </a:solidFill>
                <a:latin typeface="Calibri"/>
              </a:rPr>
              <a:t>non modifica il domicilio del paziente che rimane allineato al profilo anagrafico di AURA</a:t>
            </a:r>
            <a:endParaRPr lang="it-IT" sz="2400" b="0" strike="noStrike" spc="-1">
              <a:latin typeface="Arial"/>
            </a:endParaRPr>
          </a:p>
          <a:p>
            <a:pPr>
              <a:lnSpc>
                <a:spcPts val="2999"/>
              </a:lnSpc>
            </a:pPr>
            <a:endParaRPr lang="it-IT" sz="2400" b="0" strike="noStrike" spc="-1">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200"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Registrazione pazienti in RSA </a:t>
            </a:r>
            <a:endParaRPr lang="it-IT" sz="2400" b="0" strike="noStrike" spc="-1">
              <a:latin typeface="Arial"/>
            </a:endParaRPr>
          </a:p>
        </p:txBody>
      </p:sp>
      <p:pic>
        <p:nvPicPr>
          <p:cNvPr id="201" name="Immagine 7"/>
          <p:cNvPicPr/>
          <p:nvPr/>
        </p:nvPicPr>
        <p:blipFill>
          <a:blip r:embed="rId2"/>
          <a:stretch/>
        </p:blipFill>
        <p:spPr>
          <a:xfrm>
            <a:off x="443160" y="1923840"/>
            <a:ext cx="10023840" cy="4588200"/>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203"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Registrazione pazienti in RSA </a:t>
            </a:r>
            <a:endParaRPr lang="it-IT" sz="2400" b="0" strike="noStrike" spc="-1">
              <a:latin typeface="Arial"/>
            </a:endParaRPr>
          </a:p>
        </p:txBody>
      </p:sp>
      <p:pic>
        <p:nvPicPr>
          <p:cNvPr id="204" name="Immagine 3"/>
          <p:cNvPicPr/>
          <p:nvPr/>
        </p:nvPicPr>
        <p:blipFill>
          <a:blip r:embed="rId2"/>
          <a:stretch/>
        </p:blipFill>
        <p:spPr>
          <a:xfrm>
            <a:off x="319680" y="1630080"/>
            <a:ext cx="10042920" cy="4821120"/>
          </a:xfrm>
          <a:prstGeom prst="rect">
            <a:avLst/>
          </a:prstGeom>
          <a:ln>
            <a:noFill/>
          </a:ln>
        </p:spPr>
      </p:pic>
      <p:sp>
        <p:nvSpPr>
          <p:cNvPr id="205" name="CustomShape 3"/>
          <p:cNvSpPr/>
          <p:nvPr/>
        </p:nvSpPr>
        <p:spPr>
          <a:xfrm>
            <a:off x="2682360" y="5486400"/>
            <a:ext cx="568440" cy="324720"/>
          </a:xfrm>
          <a:prstGeom prst="ellipse">
            <a:avLst/>
          </a:prstGeom>
          <a:noFill/>
          <a:ln w="28440">
            <a:solidFill>
              <a:srgbClr val="FF0000"/>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207"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Registrazione pazienti in RSA </a:t>
            </a:r>
            <a:endParaRPr lang="it-IT" sz="2400" b="0" strike="noStrike" spc="-1">
              <a:latin typeface="Arial"/>
            </a:endParaRPr>
          </a:p>
        </p:txBody>
      </p:sp>
      <p:sp>
        <p:nvSpPr>
          <p:cNvPr id="208" name="CustomShape 3"/>
          <p:cNvSpPr/>
          <p:nvPr/>
        </p:nvSpPr>
        <p:spPr>
          <a:xfrm>
            <a:off x="655920" y="1315800"/>
            <a:ext cx="8992080" cy="504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ts val="2999"/>
              </a:lnSpc>
              <a:buClr>
                <a:srgbClr val="005294"/>
              </a:buClr>
              <a:buFont typeface="Arial"/>
              <a:buChar char="•"/>
            </a:pPr>
            <a:r>
              <a:rPr lang="it-IT" sz="2400" b="0" strike="noStrike" spc="-1">
                <a:solidFill>
                  <a:srgbClr val="005294"/>
                </a:solidFill>
                <a:latin typeface="Calibri"/>
              </a:rPr>
              <a:t>è richiesta la tipologia di struttura «RSA»</a:t>
            </a:r>
            <a:endParaRPr lang="it-IT" sz="2400" b="0" strike="noStrike" spc="-1">
              <a:latin typeface="Arial"/>
            </a:endParaRPr>
          </a:p>
          <a:p>
            <a:pPr marL="343080" indent="-342720">
              <a:lnSpc>
                <a:spcPts val="2999"/>
              </a:lnSpc>
              <a:buClr>
                <a:srgbClr val="005294"/>
              </a:buClr>
              <a:buFont typeface="Arial"/>
              <a:buChar char="•"/>
            </a:pPr>
            <a:endParaRPr lang="it-IT" sz="2400" b="0" strike="noStrike" spc="-1">
              <a:latin typeface="Arial"/>
            </a:endParaRPr>
          </a:p>
          <a:p>
            <a:pPr marL="343080" indent="-342720">
              <a:lnSpc>
                <a:spcPts val="2999"/>
              </a:lnSpc>
              <a:buClr>
                <a:srgbClr val="005294"/>
              </a:buClr>
              <a:buFont typeface="Arial"/>
              <a:buChar char="•"/>
            </a:pPr>
            <a:r>
              <a:rPr lang="it-IT" sz="2400" b="1" i="1" u="sng" strike="noStrike" spc="-1">
                <a:solidFill>
                  <a:srgbClr val="005294"/>
                </a:solidFill>
                <a:uFillTx/>
                <a:latin typeface="Calibri"/>
              </a:rPr>
              <a:t>ATTENZIONE</a:t>
            </a:r>
            <a:r>
              <a:rPr lang="it-IT" sz="2400" b="0" i="1" strike="noStrike" spc="-1">
                <a:solidFill>
                  <a:srgbClr val="005294"/>
                </a:solidFill>
                <a:latin typeface="Calibri"/>
              </a:rPr>
              <a:t>! Tutte le strutture, anche quelle per disabili, sono inquadrate nella tipologia RSA</a:t>
            </a:r>
            <a:endParaRPr lang="it-IT" sz="2400" b="0" strike="noStrike" spc="-1">
              <a:latin typeface="Arial"/>
            </a:endParaRPr>
          </a:p>
          <a:p>
            <a:pPr marL="343080" indent="-342720">
              <a:lnSpc>
                <a:spcPts val="2999"/>
              </a:lnSpc>
              <a:buClr>
                <a:srgbClr val="005294"/>
              </a:buClr>
              <a:buFont typeface="Arial"/>
              <a:buChar char="•"/>
            </a:pP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la data di ingresso</a:t>
            </a:r>
            <a:endParaRPr lang="it-IT" sz="2400" b="0" strike="noStrike" spc="-1">
              <a:latin typeface="Arial"/>
            </a:endParaRPr>
          </a:p>
          <a:p>
            <a:pPr marL="343080" indent="-342720">
              <a:lnSpc>
                <a:spcPts val="2999"/>
              </a:lnSpc>
              <a:buClr>
                <a:srgbClr val="005294"/>
              </a:buClr>
              <a:buFont typeface="Arial"/>
              <a:buChar char="•"/>
            </a:pP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l’eventuale data di uscita dalla struttura</a:t>
            </a:r>
            <a:endParaRPr lang="it-IT" sz="2400" b="0" strike="noStrike" spc="-1">
              <a:latin typeface="Arial"/>
            </a:endParaRPr>
          </a:p>
          <a:p>
            <a:pPr marL="343080" indent="-342720">
              <a:lnSpc>
                <a:spcPts val="2999"/>
              </a:lnSpc>
              <a:buClr>
                <a:srgbClr val="005294"/>
              </a:buClr>
              <a:buFont typeface="Arial"/>
              <a:buChar char="•"/>
            </a:pP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il nome della struttura (letto da un tabella popolata da ARPE)</a:t>
            </a:r>
            <a:endParaRPr lang="it-IT" sz="2400" b="0" strike="noStrike" spc="-1">
              <a:latin typeface="Arial"/>
            </a:endParaRPr>
          </a:p>
          <a:p>
            <a:pPr>
              <a:lnSpc>
                <a:spcPts val="2999"/>
              </a:lnSpc>
            </a:pPr>
            <a:endParaRPr lang="it-IT" sz="2400" b="0" strike="noStrike" spc="-1">
              <a:latin typeface="Arial"/>
            </a:endParaRPr>
          </a:p>
          <a:p>
            <a:pPr>
              <a:lnSpc>
                <a:spcPts val="2999"/>
              </a:lnSpc>
            </a:pPr>
            <a:r>
              <a:rPr lang="it-IT" sz="2400" b="1" strike="noStrike" spc="-1">
                <a:solidFill>
                  <a:srgbClr val="005294"/>
                </a:solidFill>
                <a:latin typeface="Calibri"/>
              </a:rPr>
              <a:t>N.B: dopo il salvataggio dell’elenco è necessario effettuare un ulteriore salvataggio complessivo (anagrafica del paziente)</a:t>
            </a:r>
            <a:endParaRPr lang="it-IT" sz="2400" b="0" strike="noStrike" spc="-1">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210"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Riepilogo forniture per pazienti in RSA</a:t>
            </a:r>
            <a:endParaRPr lang="it-IT" sz="2400" b="0" strike="noStrike" spc="-1">
              <a:latin typeface="Arial"/>
            </a:endParaRPr>
          </a:p>
        </p:txBody>
      </p:sp>
      <p:sp>
        <p:nvSpPr>
          <p:cNvPr id="211" name="CustomShape 3"/>
          <p:cNvSpPr/>
          <p:nvPr/>
        </p:nvSpPr>
        <p:spPr>
          <a:xfrm>
            <a:off x="706320" y="1402560"/>
            <a:ext cx="8992080" cy="313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Tra le funzioni «Statistiche» è disponibile un report che riepiloga q.ta e importi relativi (per pezzi singoli e per colli) di ciascun articolo autorizzato a pazienti in RSA per:</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mese di fornitura</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struttura RSA</a:t>
            </a:r>
            <a:endParaRPr lang="it-IT" sz="2400" b="0" strike="noStrike" spc="-1">
              <a:latin typeface="Arial"/>
            </a:endParaRPr>
          </a:p>
          <a:p>
            <a:pPr>
              <a:lnSpc>
                <a:spcPts val="2999"/>
              </a:lnSpc>
            </a:pPr>
            <a:endParaRPr lang="it-IT" sz="2400" b="0" strike="noStrike" spc="-1">
              <a:latin typeface="Arial"/>
            </a:endParaRPr>
          </a:p>
          <a:p>
            <a:pPr>
              <a:lnSpc>
                <a:spcPts val="2999"/>
              </a:lnSpc>
            </a:pPr>
            <a:r>
              <a:rPr lang="it-IT" sz="2400" b="0" strike="noStrike" spc="-1">
                <a:solidFill>
                  <a:srgbClr val="005294"/>
                </a:solidFill>
                <a:latin typeface="Calibri"/>
              </a:rPr>
              <a:t>L’estrazione in excel di tali dati consente di predisporre l’ordine per le forniture </a:t>
            </a:r>
            <a:r>
              <a:rPr lang="it-IT" sz="2400" b="0" i="1" strike="noStrike" spc="-1">
                <a:solidFill>
                  <a:srgbClr val="005294"/>
                </a:solidFill>
                <a:latin typeface="Calibri"/>
              </a:rPr>
              <a:t>trimestrali</a:t>
            </a:r>
            <a:r>
              <a:rPr lang="it-IT" sz="2400" b="0" strike="noStrike" spc="-1">
                <a:solidFill>
                  <a:srgbClr val="005294"/>
                </a:solidFill>
                <a:latin typeface="Calibri"/>
              </a:rPr>
              <a:t> presso le strutture.</a:t>
            </a:r>
            <a:endParaRPr lang="it-IT" sz="2400" b="0" strike="noStrike" spc="-1">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213"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1" strike="noStrike" spc="-1">
                <a:solidFill>
                  <a:srgbClr val="005294"/>
                </a:solidFill>
                <a:latin typeface="Calibri"/>
              </a:rPr>
              <a:t>Riepilogo forniture per pazienti in RSA</a:t>
            </a:r>
            <a:endParaRPr lang="it-IT" sz="2400" b="1" strike="noStrike" spc="-1">
              <a:latin typeface="Arial"/>
            </a:endParaRPr>
          </a:p>
        </p:txBody>
      </p:sp>
      <p:sp>
        <p:nvSpPr>
          <p:cNvPr id="214" name="CustomShape 3"/>
          <p:cNvSpPr/>
          <p:nvPr/>
        </p:nvSpPr>
        <p:spPr>
          <a:xfrm>
            <a:off x="706320" y="1402560"/>
            <a:ext cx="8992080" cy="580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Tutti i pazienti presenti nel file fornito al CSI saranno automaticamente caricati in Protes a cura del CSI. </a:t>
            </a:r>
            <a:endParaRPr lang="it-IT" sz="2400" b="0" strike="noStrike" spc="-1">
              <a:latin typeface="Arial"/>
            </a:endParaRPr>
          </a:p>
          <a:p>
            <a:pPr>
              <a:lnSpc>
                <a:spcPts val="2999"/>
              </a:lnSpc>
            </a:pPr>
            <a:endParaRPr lang="it-IT" sz="2400" b="0" strike="noStrike" spc="-1">
              <a:latin typeface="Arial"/>
            </a:endParaRPr>
          </a:p>
          <a:p>
            <a:pPr>
              <a:lnSpc>
                <a:spcPts val="2999"/>
              </a:lnSpc>
            </a:pPr>
            <a:r>
              <a:rPr lang="it-IT" sz="2400" b="0" strike="noStrike" spc="-1">
                <a:solidFill>
                  <a:srgbClr val="005294"/>
                </a:solidFill>
                <a:latin typeface="Calibri"/>
              </a:rPr>
              <a:t>A carico dell’operatore restano le seguenti attività:</a:t>
            </a:r>
            <a:endParaRPr lang="it-IT" sz="2400" b="0" strike="noStrike" spc="-1">
              <a:latin typeface="Arial"/>
            </a:endParaRPr>
          </a:p>
          <a:p>
            <a:pPr>
              <a:lnSpc>
                <a:spcPts val="2999"/>
              </a:lnSpc>
            </a:pPr>
            <a:r>
              <a:rPr lang="it-IT" sz="2400" b="0" strike="noStrike" spc="-1">
                <a:solidFill>
                  <a:srgbClr val="005294"/>
                </a:solidFill>
                <a:latin typeface="Calibri"/>
              </a:rPr>
              <a:t>1) Gestione nuovi pazienti presi in carico</a:t>
            </a:r>
            <a:endParaRPr lang="it-IT" sz="2400" b="0" strike="noStrike" spc="-1">
              <a:latin typeface="Arial"/>
            </a:endParaRPr>
          </a:p>
          <a:p>
            <a:pPr>
              <a:lnSpc>
                <a:spcPts val="2999"/>
              </a:lnSpc>
            </a:pPr>
            <a:r>
              <a:rPr lang="it-IT" sz="2400" b="0" strike="noStrike" spc="-1">
                <a:solidFill>
                  <a:srgbClr val="005294"/>
                </a:solidFill>
                <a:latin typeface="Calibri"/>
              </a:rPr>
              <a:t>2) Inserimento PT e autorizzazione di tipo «Erogazione in RSA»</a:t>
            </a:r>
            <a:endParaRPr lang="it-IT" sz="2400" b="0" strike="noStrike" spc="-1">
              <a:latin typeface="Arial"/>
            </a:endParaRPr>
          </a:p>
          <a:p>
            <a:pPr>
              <a:lnSpc>
                <a:spcPts val="2999"/>
              </a:lnSpc>
            </a:pPr>
            <a:r>
              <a:rPr lang="it-IT" sz="2400" b="0" strike="noStrike" spc="-1">
                <a:solidFill>
                  <a:srgbClr val="005294"/>
                </a:solidFill>
                <a:latin typeface="Calibri"/>
              </a:rPr>
              <a:t>3) La valorizzazione della data di entrata e di uscita in RSA </a:t>
            </a:r>
            <a:endParaRPr lang="it-IT" sz="2400" b="0" strike="noStrike" spc="-1">
              <a:latin typeface="Arial"/>
            </a:endParaRPr>
          </a:p>
          <a:p>
            <a:pPr>
              <a:lnSpc>
                <a:spcPts val="2999"/>
              </a:lnSpc>
            </a:pPr>
            <a:r>
              <a:rPr lang="it-IT" sz="2400" b="1" strike="noStrike" spc="-1">
                <a:solidFill>
                  <a:srgbClr val="005294"/>
                </a:solidFill>
                <a:latin typeface="Calibri"/>
              </a:rPr>
              <a:t>ATTENZIONE! </a:t>
            </a:r>
            <a:endParaRPr lang="it-IT" sz="2400" b="0" strike="noStrike" spc="-1">
              <a:latin typeface="Arial"/>
            </a:endParaRPr>
          </a:p>
          <a:p>
            <a:pPr>
              <a:lnSpc>
                <a:spcPts val="2999"/>
              </a:lnSpc>
            </a:pPr>
            <a:r>
              <a:rPr lang="it-IT" sz="2400" b="1" strike="noStrike" spc="-1">
                <a:solidFill>
                  <a:srgbClr val="005294"/>
                </a:solidFill>
                <a:latin typeface="Calibri"/>
              </a:rPr>
              <a:t>Fino a quando in Città di Torino non verrà attivata anche la fornitura per pazienti che non sono inseriti in struttura, l’eventuale uscita dalla RSA comporta la gestione del paziente sul gestionale Protesica a partire dalla data di uscita inserita nell’anagrafica del paziente.</a:t>
            </a:r>
            <a:endParaRPr lang="it-IT" sz="2400" b="0" strike="noStrike" spc="-1">
              <a:latin typeface="Arial"/>
            </a:endParaRPr>
          </a:p>
          <a:p>
            <a:pPr>
              <a:lnSpc>
                <a:spcPts val="2999"/>
              </a:lnSpc>
            </a:pPr>
            <a:r>
              <a:rPr lang="it-IT" sz="2400" b="1" strike="noStrike" spc="-1">
                <a:solidFill>
                  <a:srgbClr val="005294"/>
                </a:solidFill>
                <a:latin typeface="Calibri"/>
              </a:rPr>
              <a:t>Il mancato inserimento della data di uscita in Protes comporta una spesa impropriamente attribuita, perché il paziente continuerà ad essere automaticamente inserito nell’ordine delle forniture.</a:t>
            </a:r>
            <a:endParaRPr lang="it-IT" sz="2400" b="0" strike="noStrike" spc="-1">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216"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Autorizzazione «Pannoloni e traverse nuova gara 2019»</a:t>
            </a:r>
            <a:endParaRPr lang="it-IT" sz="2400" b="0" strike="noStrike" spc="-1">
              <a:latin typeface="Arial"/>
            </a:endParaRPr>
          </a:p>
        </p:txBody>
      </p:sp>
      <p:pic>
        <p:nvPicPr>
          <p:cNvPr id="217" name="Immagine 6"/>
          <p:cNvPicPr/>
          <p:nvPr/>
        </p:nvPicPr>
        <p:blipFill>
          <a:blip r:embed="rId2"/>
          <a:stretch/>
        </p:blipFill>
        <p:spPr>
          <a:xfrm>
            <a:off x="436680" y="1095480"/>
            <a:ext cx="9531360" cy="646704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219"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Autorizzazione «Pannoloni e traverse nuova gara 2019»</a:t>
            </a:r>
            <a:endParaRPr lang="it-IT" sz="2400" b="0" strike="noStrike" spc="-1">
              <a:latin typeface="Arial"/>
            </a:endParaRPr>
          </a:p>
        </p:txBody>
      </p:sp>
      <p:sp>
        <p:nvSpPr>
          <p:cNvPr id="220" name="CustomShape 3"/>
          <p:cNvSpPr/>
          <p:nvPr/>
        </p:nvSpPr>
        <p:spPr>
          <a:xfrm>
            <a:off x="706320" y="1402560"/>
            <a:ext cx="8992080" cy="427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nSpc>
                <a:spcPts val="2999"/>
              </a:lnSpc>
              <a:buClr>
                <a:srgbClr val="005294"/>
              </a:buClr>
              <a:buFont typeface="Arial"/>
              <a:buChar char="•"/>
            </a:pPr>
            <a:r>
              <a:rPr lang="it-IT" sz="2400" b="0" i="1" strike="noStrike" spc="-1">
                <a:solidFill>
                  <a:srgbClr val="005294"/>
                </a:solidFill>
                <a:latin typeface="Calibri"/>
              </a:rPr>
              <a:t>validità</a:t>
            </a:r>
            <a:r>
              <a:rPr lang="it-IT" sz="2400" b="0" strike="noStrike" spc="-1">
                <a:solidFill>
                  <a:srgbClr val="005294"/>
                </a:solidFill>
                <a:latin typeface="Calibri"/>
              </a:rPr>
              <a:t> : impostata in automatico a </a:t>
            </a:r>
            <a:r>
              <a:rPr lang="it-IT" sz="2400" b="1" strike="noStrike" spc="-1">
                <a:solidFill>
                  <a:srgbClr val="005294"/>
                </a:solidFill>
                <a:latin typeface="Calibri"/>
              </a:rPr>
              <a:t>mensile</a:t>
            </a:r>
            <a:endParaRPr lang="it-IT" sz="2400" b="0" strike="noStrike" spc="-1">
              <a:latin typeface="Arial"/>
            </a:endParaRPr>
          </a:p>
          <a:p>
            <a:pPr marL="343080" indent="-342720">
              <a:lnSpc>
                <a:spcPts val="2999"/>
              </a:lnSpc>
              <a:buClr>
                <a:srgbClr val="005294"/>
              </a:buClr>
              <a:buFont typeface="Arial"/>
              <a:buChar char="•"/>
            </a:pPr>
            <a:endParaRPr lang="it-IT" sz="2400" b="0" strike="noStrike" spc="-1">
              <a:latin typeface="Arial"/>
            </a:endParaRPr>
          </a:p>
          <a:p>
            <a:pPr marL="343080" indent="-342720">
              <a:lnSpc>
                <a:spcPts val="2999"/>
              </a:lnSpc>
              <a:buClr>
                <a:srgbClr val="005294"/>
              </a:buClr>
              <a:buFont typeface="Arial"/>
              <a:buChar char="•"/>
            </a:pPr>
            <a:r>
              <a:rPr lang="it-IT" sz="2400" b="0" i="1" strike="noStrike" spc="-1">
                <a:solidFill>
                  <a:srgbClr val="005294"/>
                </a:solidFill>
                <a:latin typeface="Calibri"/>
              </a:rPr>
              <a:t>modalità di fornitura</a:t>
            </a:r>
            <a:r>
              <a:rPr lang="it-IT" sz="2400" b="0" strike="noStrike" spc="-1">
                <a:solidFill>
                  <a:srgbClr val="005294"/>
                </a:solidFill>
                <a:latin typeface="Calibri"/>
              </a:rPr>
              <a:t>: Impostare «Erogazione assorbenza in RSA» </a:t>
            </a:r>
            <a:endParaRPr lang="it-IT" sz="2400" b="0" strike="noStrike" spc="-1">
              <a:latin typeface="Arial"/>
            </a:endParaRPr>
          </a:p>
          <a:p>
            <a:pPr marL="1011960" lvl="1" indent="-514080">
              <a:lnSpc>
                <a:spcPts val="2999"/>
              </a:lnSpc>
              <a:buClr>
                <a:srgbClr val="005294"/>
              </a:buClr>
              <a:buFont typeface="Calibri"/>
              <a:buAutoNum type="romanUcPeriod"/>
            </a:pPr>
            <a:endParaRPr lang="it-IT" sz="2400" b="0" strike="noStrike" spc="-1">
              <a:latin typeface="Arial"/>
            </a:endParaRPr>
          </a:p>
          <a:p>
            <a:pPr marL="396000" indent="-36000">
              <a:lnSpc>
                <a:spcPts val="2999"/>
              </a:lnSpc>
            </a:pPr>
            <a:r>
              <a:rPr lang="it-IT" sz="2400" b="0" i="1" strike="noStrike" spc="-1">
                <a:solidFill>
                  <a:srgbClr val="005294"/>
                </a:solidFill>
                <a:latin typeface="Calibri"/>
              </a:rPr>
              <a:t>data inizio fornitura</a:t>
            </a:r>
            <a:r>
              <a:rPr lang="it-IT" sz="2400" b="0" strike="noStrike" spc="-1">
                <a:solidFill>
                  <a:srgbClr val="005294"/>
                </a:solidFill>
                <a:latin typeface="Calibri"/>
              </a:rPr>
              <a:t>: obbligatorio specificare a partire da quale data inizia l’erogazione</a:t>
            </a:r>
            <a:endParaRPr lang="it-IT" sz="2400" b="0" strike="noStrike" spc="-1">
              <a:latin typeface="Arial"/>
            </a:endParaRPr>
          </a:p>
          <a:p>
            <a:pPr marL="396000" indent="-36000">
              <a:lnSpc>
                <a:spcPts val="2999"/>
              </a:lnSpc>
            </a:pPr>
            <a:endParaRPr lang="it-IT" sz="2400" b="0" strike="noStrike" spc="-1">
              <a:latin typeface="Arial"/>
            </a:endParaRPr>
          </a:p>
          <a:p>
            <a:pPr marL="514440" indent="-514080">
              <a:lnSpc>
                <a:spcPts val="2999"/>
              </a:lnSpc>
              <a:buClr>
                <a:srgbClr val="005294"/>
              </a:buClr>
              <a:buFont typeface="Arial"/>
              <a:buChar char="•"/>
            </a:pPr>
            <a:r>
              <a:rPr lang="it-IT" sz="2400" b="0" i="1" strike="noStrike" spc="-1">
                <a:solidFill>
                  <a:srgbClr val="005294"/>
                </a:solidFill>
                <a:latin typeface="Calibri"/>
              </a:rPr>
              <a:t>data fine fornitura</a:t>
            </a:r>
            <a:r>
              <a:rPr lang="it-IT" sz="2400" b="0" strike="noStrike" spc="-1">
                <a:solidFill>
                  <a:srgbClr val="005294"/>
                </a:solidFill>
                <a:latin typeface="Calibri"/>
              </a:rPr>
              <a:t>: </a:t>
            </a:r>
            <a:r>
              <a:rPr lang="it-IT" sz="2400" b="1" strike="noStrike" spc="-1">
                <a:solidFill>
                  <a:srgbClr val="005294"/>
                </a:solidFill>
                <a:latin typeface="Calibri"/>
              </a:rPr>
              <a:t>per chiudere un’autorizzazione</a:t>
            </a:r>
            <a:endParaRPr lang="it-IT" sz="2400" b="0" strike="noStrike" spc="-1">
              <a:latin typeface="Arial"/>
            </a:endParaRPr>
          </a:p>
          <a:p>
            <a:pPr marL="514440" indent="-514080">
              <a:lnSpc>
                <a:spcPts val="2999"/>
              </a:lnSpc>
              <a:buClr>
                <a:srgbClr val="005294"/>
              </a:buClr>
              <a:buFont typeface="Arial"/>
              <a:buChar char="•"/>
            </a:pPr>
            <a:endParaRPr lang="it-IT" sz="2400" b="0" strike="noStrike" spc="-1">
              <a:latin typeface="Arial"/>
            </a:endParaRPr>
          </a:p>
          <a:p>
            <a:pPr marL="514440" indent="-514080">
              <a:lnSpc>
                <a:spcPts val="2999"/>
              </a:lnSpc>
              <a:buClr>
                <a:srgbClr val="005294"/>
              </a:buClr>
              <a:buFont typeface="Arial"/>
              <a:buChar char="•"/>
            </a:pPr>
            <a:r>
              <a:rPr lang="it-IT" sz="2400" b="0" strike="noStrike" spc="-1">
                <a:solidFill>
                  <a:srgbClr val="005294"/>
                </a:solidFill>
                <a:latin typeface="Calibri"/>
              </a:rPr>
              <a:t>specificare a quale PT è associata l’autorizzazione</a:t>
            </a:r>
            <a:endParaRPr lang="it-IT" sz="2400" b="0" strike="noStrike" spc="-1">
              <a:latin typeface="Arial"/>
            </a:endParaRPr>
          </a:p>
          <a:p>
            <a:pPr>
              <a:lnSpc>
                <a:spcPts val="2999"/>
              </a:lnSpc>
            </a:pPr>
            <a:endParaRPr lang="it-IT" sz="2400" b="0" strike="noStrike" spc="-1">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222"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Autorizzazione «Pannoloni e traverse nuova gara 2019»</a:t>
            </a:r>
            <a:endParaRPr lang="it-IT" sz="2400" b="0" strike="noStrike" spc="-1">
              <a:latin typeface="Arial"/>
            </a:endParaRPr>
          </a:p>
        </p:txBody>
      </p:sp>
      <p:sp>
        <p:nvSpPr>
          <p:cNvPr id="223" name="CustomShape 3"/>
          <p:cNvSpPr/>
          <p:nvPr/>
        </p:nvSpPr>
        <p:spPr>
          <a:xfrm>
            <a:off x="706320" y="1402560"/>
            <a:ext cx="8992080" cy="504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Il sistema controlla che Piano terapeutico e autorizzazioni siano coerenti:</a:t>
            </a:r>
            <a:endParaRPr lang="it-IT" sz="2400" b="0" strike="noStrike" spc="-1">
              <a:latin typeface="Arial"/>
            </a:endParaRPr>
          </a:p>
          <a:p>
            <a:pPr marL="514440" indent="-514080">
              <a:lnSpc>
                <a:spcPts val="2999"/>
              </a:lnSpc>
              <a:buClr>
                <a:srgbClr val="005294"/>
              </a:buClr>
              <a:buFont typeface="Arial"/>
              <a:buChar char="•"/>
            </a:pPr>
            <a:r>
              <a:rPr lang="it-IT" sz="2400" b="0" strike="noStrike" spc="-1">
                <a:solidFill>
                  <a:srgbClr val="005294"/>
                </a:solidFill>
                <a:latin typeface="Calibri"/>
              </a:rPr>
              <a:t>un PT con scadenza, non può avere un’autorizzazione con «Data fine fornitura» successiva alla scadenza del PT</a:t>
            </a:r>
            <a:endParaRPr lang="it-IT" sz="2400" b="0" strike="noStrike" spc="-1">
              <a:latin typeface="Arial"/>
            </a:endParaRPr>
          </a:p>
          <a:p>
            <a:pPr marL="514440" indent="-514080">
              <a:lnSpc>
                <a:spcPts val="2999"/>
              </a:lnSpc>
              <a:buClr>
                <a:srgbClr val="005294"/>
              </a:buClr>
              <a:buFont typeface="Arial"/>
              <a:buChar char="•"/>
            </a:pPr>
            <a:r>
              <a:rPr lang="it-IT" sz="2400" b="0" strike="noStrike" spc="-1">
                <a:solidFill>
                  <a:srgbClr val="005294"/>
                </a:solidFill>
                <a:latin typeface="Calibri"/>
              </a:rPr>
              <a:t>una nuova autorizzazione comporta la chiusura dell’autorizzazione corrente</a:t>
            </a:r>
            <a:endParaRPr lang="it-IT" sz="2400" b="0" strike="noStrike" spc="-1">
              <a:latin typeface="Arial"/>
            </a:endParaRPr>
          </a:p>
          <a:p>
            <a:pPr marL="514440" indent="-514080">
              <a:lnSpc>
                <a:spcPts val="2999"/>
              </a:lnSpc>
              <a:buClr>
                <a:srgbClr val="005294"/>
              </a:buClr>
              <a:buFont typeface="Arial"/>
              <a:buChar char="•"/>
            </a:pPr>
            <a:r>
              <a:rPr lang="it-IT" sz="2400" b="0" strike="noStrike" spc="-1">
                <a:solidFill>
                  <a:srgbClr val="005294"/>
                </a:solidFill>
                <a:latin typeface="Calibri"/>
              </a:rPr>
              <a:t>un PT associato ad un’autorizzazione non è più modificabile</a:t>
            </a:r>
            <a:endParaRPr lang="it-IT" sz="2400" b="0" strike="noStrike" spc="-1">
              <a:latin typeface="Arial"/>
            </a:endParaRPr>
          </a:p>
          <a:p>
            <a:pPr marL="514440" indent="-514080">
              <a:lnSpc>
                <a:spcPts val="2999"/>
              </a:lnSpc>
              <a:buClr>
                <a:srgbClr val="005294"/>
              </a:buClr>
              <a:buFont typeface="Arial"/>
              <a:buChar char="•"/>
            </a:pPr>
            <a:endParaRPr lang="it-IT" sz="2400" b="0" strike="noStrike" spc="-1">
              <a:latin typeface="Arial"/>
            </a:endParaRPr>
          </a:p>
          <a:p>
            <a:pPr>
              <a:lnSpc>
                <a:spcPts val="2999"/>
              </a:lnSpc>
            </a:pPr>
            <a:endParaRPr lang="it-IT" sz="2400" b="0" strike="noStrike" spc="-1">
              <a:latin typeface="Arial"/>
            </a:endParaRPr>
          </a:p>
          <a:p>
            <a:pPr>
              <a:lnSpc>
                <a:spcPts val="2999"/>
              </a:lnSpc>
            </a:pPr>
            <a:endParaRPr lang="it-IT" sz="2400" b="0" strike="noStrike" spc="-1">
              <a:latin typeface="Arial"/>
            </a:endParaRPr>
          </a:p>
          <a:p>
            <a:pPr>
              <a:lnSpc>
                <a:spcPts val="2999"/>
              </a:lnSpc>
            </a:pPr>
            <a:r>
              <a:rPr lang="it-IT" sz="2400" b="0" strike="noStrike" spc="-1">
                <a:solidFill>
                  <a:srgbClr val="005294"/>
                </a:solidFill>
                <a:latin typeface="Calibri"/>
              </a:rPr>
              <a:t>Un nuovo PT comporta la chiusura del PT precedente (stesso gruppo articoli)</a:t>
            </a:r>
            <a:endParaRPr lang="it-IT" sz="2400" b="0" strike="noStrike" spc="-1">
              <a:latin typeface="Arial"/>
            </a:endParaRPr>
          </a:p>
          <a:p>
            <a:pPr>
              <a:lnSpc>
                <a:spcPts val="2999"/>
              </a:lnSpc>
            </a:pPr>
            <a:endParaRPr lang="it-IT" sz="2400" b="0" strike="noStrike" spc="-1">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225"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Autorizzazione «Pannoloni e traverse nuova gara 2019» - Dispositivi</a:t>
            </a:r>
            <a:endParaRPr lang="it-IT" sz="2400" b="0" strike="noStrike" spc="-1">
              <a:latin typeface="Arial"/>
            </a:endParaRPr>
          </a:p>
        </p:txBody>
      </p:sp>
      <p:pic>
        <p:nvPicPr>
          <p:cNvPr id="226" name="Immagine 3"/>
          <p:cNvPicPr/>
          <p:nvPr/>
        </p:nvPicPr>
        <p:blipFill>
          <a:blip r:embed="rId2"/>
          <a:stretch/>
        </p:blipFill>
        <p:spPr>
          <a:xfrm>
            <a:off x="436680" y="1298520"/>
            <a:ext cx="9261720" cy="598068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1643760" y="3102840"/>
            <a:ext cx="7398720" cy="1356840"/>
          </a:xfrm>
          <a:prstGeom prst="rect">
            <a:avLst/>
          </a:prstGeom>
          <a:solidFill>
            <a:srgbClr val="003866">
              <a:alpha val="90000"/>
            </a:srgbClr>
          </a:solidFill>
          <a:ln w="57240" cap="rnd">
            <a:solidFill>
              <a:srgbClr val="FFFFFF"/>
            </a:solidFill>
            <a:round/>
          </a:ln>
        </p:spPr>
        <p:txBody>
          <a:bodyPr lIns="180000" tIns="374400" rIns="180000" bIns="421200" anchor="ctr" anchorCtr="1">
            <a:noAutofit/>
          </a:bodyPr>
          <a:lstStyle/>
          <a:p>
            <a:pPr algn="ctr">
              <a:lnSpc>
                <a:spcPct val="100000"/>
              </a:lnSpc>
            </a:pPr>
            <a:r>
              <a:rPr lang="it-IT" sz="3600" b="1" strike="noStrike" cap="all" spc="-1" dirty="0">
                <a:solidFill>
                  <a:srgbClr val="FFFFFF"/>
                </a:solidFill>
                <a:latin typeface="Calibri"/>
              </a:rPr>
              <a:t>Introduzione</a:t>
            </a:r>
            <a:endParaRPr lang="it-IT" sz="3600" b="0" strike="noStrike" spc="-1" dirty="0">
              <a:solidFill>
                <a:srgbClr val="000000"/>
              </a:solidFill>
              <a:latin typeface="Calibri"/>
            </a:endParaRPr>
          </a:p>
        </p:txBody>
      </p:sp>
    </p:spTree>
    <p:extLst>
      <p:ext uri="{BB962C8B-B14F-4D97-AF65-F5344CB8AC3E}">
        <p14:creationId xmlns:p14="http://schemas.microsoft.com/office/powerpoint/2010/main" val="638251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228"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Autorizzazione «Pannoloni e traverse nuova gara 2019» - Dispositivi</a:t>
            </a:r>
            <a:endParaRPr lang="it-IT" sz="2400" b="0" strike="noStrike" spc="-1">
              <a:latin typeface="Arial"/>
            </a:endParaRPr>
          </a:p>
        </p:txBody>
      </p:sp>
      <p:sp>
        <p:nvSpPr>
          <p:cNvPr id="229" name="CustomShape 3"/>
          <p:cNvSpPr/>
          <p:nvPr/>
        </p:nvSpPr>
        <p:spPr>
          <a:xfrm>
            <a:off x="706320" y="1402560"/>
            <a:ext cx="8992080" cy="3518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Il sistema controlla:</a:t>
            </a:r>
            <a:endParaRPr lang="it-IT" sz="2400" b="0" strike="noStrike" spc="-1">
              <a:latin typeface="Arial"/>
            </a:endParaRPr>
          </a:p>
          <a:p>
            <a:pPr marL="514440" indent="-514080">
              <a:lnSpc>
                <a:spcPts val="2999"/>
              </a:lnSpc>
              <a:buClr>
                <a:srgbClr val="005294"/>
              </a:buClr>
              <a:buFont typeface="Arial"/>
              <a:buChar char="•"/>
            </a:pPr>
            <a:r>
              <a:rPr lang="it-IT" sz="2400" b="0" strike="noStrike" spc="-1">
                <a:solidFill>
                  <a:srgbClr val="005294"/>
                </a:solidFill>
                <a:latin typeface="Calibri"/>
              </a:rPr>
              <a:t>che la q.ta non superi il valore massimo ammesso per l’articolo</a:t>
            </a:r>
            <a:endParaRPr lang="it-IT" sz="2400" b="0" strike="noStrike" spc="-1">
              <a:latin typeface="Arial"/>
            </a:endParaRPr>
          </a:p>
          <a:p>
            <a:pPr marL="514440" indent="-514080">
              <a:lnSpc>
                <a:spcPts val="2999"/>
              </a:lnSpc>
              <a:buClr>
                <a:srgbClr val="005294"/>
              </a:buClr>
              <a:buFont typeface="Arial"/>
              <a:buChar char="•"/>
            </a:pPr>
            <a:r>
              <a:rPr lang="it-IT" sz="2400" b="0" strike="noStrike" spc="-1">
                <a:solidFill>
                  <a:srgbClr val="005294"/>
                </a:solidFill>
                <a:latin typeface="Calibri"/>
              </a:rPr>
              <a:t>se PT con Deroga=N (nessuna), non è possibile selezionare articoli e listini in Deroga</a:t>
            </a:r>
            <a:endParaRPr lang="it-IT" sz="2400" b="0" strike="noStrike" spc="-1">
              <a:latin typeface="Arial"/>
            </a:endParaRPr>
          </a:p>
          <a:p>
            <a:pPr marL="514440" indent="-514080">
              <a:lnSpc>
                <a:spcPts val="2999"/>
              </a:lnSpc>
              <a:buClr>
                <a:srgbClr val="005294"/>
              </a:buClr>
              <a:buFont typeface="Arial"/>
              <a:buChar char="•"/>
            </a:pPr>
            <a:r>
              <a:rPr lang="it-IT" sz="2400" b="0" strike="noStrike" spc="-1">
                <a:solidFill>
                  <a:srgbClr val="005294"/>
                </a:solidFill>
                <a:latin typeface="Calibri"/>
              </a:rPr>
              <a:t>per ciascuna classe di gravità è definito un tetto di spesa  visualizzato nella videata</a:t>
            </a:r>
            <a:endParaRPr lang="it-IT" sz="2400" b="0" strike="noStrike" spc="-1">
              <a:latin typeface="Arial"/>
            </a:endParaRPr>
          </a:p>
          <a:p>
            <a:pPr marL="514440" indent="-514080">
              <a:lnSpc>
                <a:spcPts val="2999"/>
              </a:lnSpc>
              <a:buClr>
                <a:srgbClr val="005294"/>
              </a:buClr>
              <a:buFont typeface="Arial"/>
              <a:buChar char="•"/>
            </a:pPr>
            <a:r>
              <a:rPr lang="it-IT" sz="2400" b="0" strike="noStrike" spc="-1">
                <a:solidFill>
                  <a:srgbClr val="005294"/>
                </a:solidFill>
                <a:latin typeface="Calibri"/>
              </a:rPr>
              <a:t>viene impedito il salvataggio se il valore calcolato per l’autorizzazione è superiore al tetto di spesa (di gara o in deroga)</a:t>
            </a:r>
            <a:endParaRPr lang="it-IT" sz="2400" b="0" strike="noStrike" spc="-1">
              <a:latin typeface="Arial"/>
            </a:endParaRPr>
          </a:p>
          <a:p>
            <a:pPr>
              <a:lnSpc>
                <a:spcPts val="2999"/>
              </a:lnSpc>
            </a:pPr>
            <a:endParaRPr lang="it-IT" sz="2400" b="0" strike="noStrike" spc="-1">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Modalità operative in PROTES</a:t>
            </a:r>
            <a:endParaRPr lang="it-IT" sz="2400" b="0" strike="noStrike" spc="-1">
              <a:solidFill>
                <a:srgbClr val="000000"/>
              </a:solidFill>
              <a:latin typeface="Calibri"/>
            </a:endParaRPr>
          </a:p>
        </p:txBody>
      </p:sp>
      <p:sp>
        <p:nvSpPr>
          <p:cNvPr id="231" name="CustomShape 2"/>
          <p:cNvSpPr/>
          <p:nvPr/>
        </p:nvSpPr>
        <p:spPr>
          <a:xfrm>
            <a:off x="706320" y="640440"/>
            <a:ext cx="8992080" cy="85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Autorizzazione «Pannoloni e traverse nuova gara 2019» - Extra-tariffario</a:t>
            </a:r>
            <a:endParaRPr lang="it-IT" sz="2400" b="0" strike="noStrike" spc="-1">
              <a:latin typeface="Arial"/>
            </a:endParaRPr>
          </a:p>
        </p:txBody>
      </p:sp>
      <p:sp>
        <p:nvSpPr>
          <p:cNvPr id="232" name="CustomShape 3"/>
          <p:cNvSpPr/>
          <p:nvPr/>
        </p:nvSpPr>
        <p:spPr>
          <a:xfrm>
            <a:off x="706320" y="2093400"/>
            <a:ext cx="8992080" cy="275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dirty="0">
                <a:solidFill>
                  <a:srgbClr val="005294"/>
                </a:solidFill>
                <a:latin typeface="Calibri"/>
              </a:rPr>
              <a:t>In caso di PT con indicazione Extra-tariffario:</a:t>
            </a:r>
            <a:endParaRPr lang="it-IT" sz="2400" b="0" strike="noStrike" spc="-1" dirty="0">
              <a:latin typeface="Arial"/>
            </a:endParaRPr>
          </a:p>
          <a:p>
            <a:pPr marL="514440" indent="-514080">
              <a:lnSpc>
                <a:spcPts val="2999"/>
              </a:lnSpc>
              <a:buClr>
                <a:srgbClr val="005294"/>
              </a:buClr>
              <a:buFont typeface="Arial"/>
              <a:buChar char="•"/>
            </a:pPr>
            <a:r>
              <a:rPr lang="it-IT" sz="2400" b="0" strike="noStrike" spc="-1" dirty="0">
                <a:solidFill>
                  <a:srgbClr val="005294"/>
                </a:solidFill>
                <a:latin typeface="Calibri"/>
              </a:rPr>
              <a:t>per ogni articolo propone di inserire l’eventuale </a:t>
            </a:r>
            <a:r>
              <a:rPr lang="it-IT" sz="2400" b="0" strike="noStrike" spc="-1" dirty="0" err="1">
                <a:solidFill>
                  <a:srgbClr val="005294"/>
                </a:solidFill>
                <a:latin typeface="Calibri"/>
              </a:rPr>
              <a:t>q.ta</a:t>
            </a:r>
            <a:r>
              <a:rPr lang="it-IT" sz="2400" b="0" strike="noStrike" spc="-1" dirty="0">
                <a:solidFill>
                  <a:srgbClr val="005294"/>
                </a:solidFill>
                <a:latin typeface="Calibri"/>
              </a:rPr>
              <a:t> extra, in aggiunta alla </a:t>
            </a:r>
            <a:r>
              <a:rPr lang="it-IT" sz="2400" b="0" strike="noStrike" spc="-1" dirty="0" err="1">
                <a:solidFill>
                  <a:srgbClr val="005294"/>
                </a:solidFill>
                <a:latin typeface="Calibri"/>
              </a:rPr>
              <a:t>q.ta</a:t>
            </a:r>
            <a:r>
              <a:rPr lang="it-IT" sz="2400" b="0" strike="noStrike" spc="-1" dirty="0">
                <a:solidFill>
                  <a:srgbClr val="005294"/>
                </a:solidFill>
                <a:latin typeface="Calibri"/>
              </a:rPr>
              <a:t> ordinaria</a:t>
            </a:r>
            <a:endParaRPr lang="it-IT" sz="2400" b="0" strike="noStrike" spc="-1" dirty="0">
              <a:latin typeface="Arial"/>
            </a:endParaRPr>
          </a:p>
          <a:p>
            <a:pPr marL="514440" indent="-514080">
              <a:lnSpc>
                <a:spcPts val="2999"/>
              </a:lnSpc>
              <a:buClr>
                <a:srgbClr val="005294"/>
              </a:buClr>
              <a:buFont typeface="Arial"/>
              <a:buChar char="•"/>
            </a:pPr>
            <a:r>
              <a:rPr lang="it-IT" sz="2400" spc="-1" dirty="0">
                <a:solidFill>
                  <a:srgbClr val="005294"/>
                </a:solidFill>
                <a:latin typeface="Calibri"/>
              </a:rPr>
              <a:t>se viene </a:t>
            </a:r>
            <a:r>
              <a:rPr lang="it-IT" sz="2400" spc="-1">
                <a:solidFill>
                  <a:srgbClr val="005294"/>
                </a:solidFill>
                <a:latin typeface="Calibri"/>
              </a:rPr>
              <a:t>valorizzata la </a:t>
            </a:r>
            <a:r>
              <a:rPr lang="it-IT" sz="2400" b="0" strike="noStrike" spc="-1">
                <a:solidFill>
                  <a:srgbClr val="005294"/>
                </a:solidFill>
                <a:latin typeface="Calibri"/>
              </a:rPr>
              <a:t>q</a:t>
            </a:r>
            <a:r>
              <a:rPr lang="it-IT" sz="2400" b="0" strike="noStrike" spc="-1" dirty="0" err="1">
                <a:solidFill>
                  <a:srgbClr val="005294"/>
                </a:solidFill>
                <a:latin typeface="Calibri"/>
              </a:rPr>
              <a:t>.ta</a:t>
            </a:r>
            <a:r>
              <a:rPr lang="it-IT" sz="2400" b="0" strike="noStrike" spc="-1" dirty="0">
                <a:solidFill>
                  <a:srgbClr val="005294"/>
                </a:solidFill>
                <a:latin typeface="Calibri"/>
              </a:rPr>
              <a:t> extra , la </a:t>
            </a:r>
            <a:r>
              <a:rPr lang="it-IT" sz="2400" b="0" strike="noStrike" spc="-1" dirty="0" err="1">
                <a:solidFill>
                  <a:srgbClr val="005294"/>
                </a:solidFill>
                <a:latin typeface="Calibri"/>
              </a:rPr>
              <a:t>q.ta</a:t>
            </a:r>
            <a:r>
              <a:rPr lang="it-IT" sz="2400" b="0" strike="noStrike" spc="-1" dirty="0">
                <a:solidFill>
                  <a:srgbClr val="005294"/>
                </a:solidFill>
                <a:latin typeface="Calibri"/>
              </a:rPr>
              <a:t> ordinaria deve essere uguale alla </a:t>
            </a:r>
            <a:r>
              <a:rPr lang="it-IT" sz="2400" b="0" strike="noStrike" spc="-1" dirty="0" err="1">
                <a:solidFill>
                  <a:srgbClr val="005294"/>
                </a:solidFill>
                <a:latin typeface="Calibri"/>
              </a:rPr>
              <a:t>q.ta</a:t>
            </a:r>
            <a:r>
              <a:rPr lang="it-IT" sz="2400" b="0" strike="noStrike" spc="-1" dirty="0">
                <a:solidFill>
                  <a:srgbClr val="005294"/>
                </a:solidFill>
                <a:latin typeface="Calibri"/>
              </a:rPr>
              <a:t> max. ammessa per l’articolo </a:t>
            </a:r>
          </a:p>
          <a:p>
            <a:pPr marL="514440" indent="-514080">
              <a:lnSpc>
                <a:spcPts val="2999"/>
              </a:lnSpc>
              <a:buClr>
                <a:srgbClr val="005294"/>
              </a:buClr>
              <a:buFont typeface="Arial"/>
              <a:buChar char="•"/>
            </a:pPr>
            <a:r>
              <a:rPr lang="it-IT" sz="2400" b="0" strike="noStrike" spc="-1" dirty="0">
                <a:solidFill>
                  <a:srgbClr val="005294"/>
                </a:solidFill>
                <a:latin typeface="Calibri"/>
              </a:rPr>
              <a:t>non vengono applicati i controlli relativi al superamento del tetto di spesa : l’importo può assumere qualunque valore</a:t>
            </a:r>
            <a:endParaRPr lang="it-IT" sz="2400" b="0" strike="noStrike" spc="-1" dirty="0">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Shape 1"/>
          <p:cNvSpPr txBox="1"/>
          <p:nvPr/>
        </p:nvSpPr>
        <p:spPr>
          <a:xfrm>
            <a:off x="1643760" y="3102840"/>
            <a:ext cx="7398720" cy="1356840"/>
          </a:xfrm>
          <a:prstGeom prst="rect">
            <a:avLst/>
          </a:prstGeom>
          <a:solidFill>
            <a:srgbClr val="003866">
              <a:alpha val="90000"/>
            </a:srgbClr>
          </a:solidFill>
          <a:ln w="57240" cap="rnd">
            <a:solidFill>
              <a:srgbClr val="FFFFFF"/>
            </a:solidFill>
            <a:round/>
          </a:ln>
        </p:spPr>
        <p:txBody>
          <a:bodyPr lIns="180000" tIns="374400" rIns="180000" bIns="421200" anchor="ctr" anchorCtr="1">
            <a:noAutofit/>
          </a:bodyPr>
          <a:lstStyle/>
          <a:p>
            <a:pPr algn="ctr">
              <a:lnSpc>
                <a:spcPct val="100000"/>
              </a:lnSpc>
            </a:pPr>
            <a:r>
              <a:rPr lang="it-IT" sz="3600" b="1" strike="noStrike" cap="all" spc="-1">
                <a:solidFill>
                  <a:srgbClr val="FFFFFF"/>
                </a:solidFill>
                <a:latin typeface="Calibri"/>
              </a:rPr>
              <a:t>PROVE PRATICHE</a:t>
            </a:r>
            <a:endParaRPr lang="it-IT" sz="3600" b="0" strike="noStrike" spc="-1">
              <a:solidFill>
                <a:srgbClr val="000000"/>
              </a:solidFill>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Esempi pratici</a:t>
            </a:r>
            <a:endParaRPr lang="it-IT" sz="2400" b="0" strike="noStrike" spc="-1">
              <a:solidFill>
                <a:srgbClr val="000000"/>
              </a:solidFill>
              <a:latin typeface="Calibri"/>
            </a:endParaRPr>
          </a:p>
        </p:txBody>
      </p:sp>
      <p:sp>
        <p:nvSpPr>
          <p:cNvPr id="235"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Autorizzazioni «Pannoloni e traverse nuova gara 2019»</a:t>
            </a:r>
            <a:endParaRPr lang="it-IT" sz="2400" b="0" strike="noStrike" spc="-1">
              <a:latin typeface="Arial"/>
            </a:endParaRPr>
          </a:p>
        </p:txBody>
      </p:sp>
      <p:sp>
        <p:nvSpPr>
          <p:cNvPr id="236" name="CustomShape 3"/>
          <p:cNvSpPr/>
          <p:nvPr/>
        </p:nvSpPr>
        <p:spPr>
          <a:xfrm>
            <a:off x="706320" y="1402560"/>
            <a:ext cx="8992080" cy="466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endParaRPr lang="it-IT" sz="1800" b="0" strike="noStrike" spc="-1">
              <a:latin typeface="Arial"/>
            </a:endParaRPr>
          </a:p>
          <a:p>
            <a:pPr>
              <a:lnSpc>
                <a:spcPts val="2999"/>
              </a:lnSpc>
            </a:pPr>
            <a:r>
              <a:rPr lang="it-IT" sz="2800" b="0" strike="noStrike" spc="-1">
                <a:solidFill>
                  <a:srgbClr val="005294"/>
                </a:solidFill>
                <a:latin typeface="Calibri"/>
              </a:rPr>
              <a:t>Sono disponibili alcuni filmati esplicativi che mostrano come gestire in PROTES il caricamento delle diverse tipologie di autorizzazione</a:t>
            </a:r>
            <a:endParaRPr lang="it-IT" sz="2800" b="0" strike="noStrike" spc="-1">
              <a:latin typeface="Arial"/>
            </a:endParaRPr>
          </a:p>
          <a:p>
            <a:pPr>
              <a:lnSpc>
                <a:spcPts val="2999"/>
              </a:lnSpc>
            </a:pPr>
            <a:endParaRPr lang="it-IT" sz="2800" b="0" strike="noStrike" spc="-1">
              <a:latin typeface="Arial"/>
            </a:endParaRPr>
          </a:p>
          <a:p>
            <a:pPr>
              <a:lnSpc>
                <a:spcPts val="2999"/>
              </a:lnSpc>
            </a:pPr>
            <a:r>
              <a:rPr lang="it-IT" sz="2800" b="0" strike="noStrike" spc="-1">
                <a:solidFill>
                  <a:srgbClr val="005294"/>
                </a:solidFill>
                <a:latin typeface="Calibri"/>
              </a:rPr>
              <a:t>Oltre che dalle presenti slide, sono pubblicati all’indirizzo</a:t>
            </a:r>
            <a:endParaRPr lang="it-IT" sz="2800" b="0" strike="noStrike" spc="-1">
              <a:latin typeface="Arial"/>
            </a:endParaRPr>
          </a:p>
          <a:p>
            <a:pPr>
              <a:lnSpc>
                <a:spcPts val="2999"/>
              </a:lnSpc>
            </a:pPr>
            <a:endParaRPr lang="it-IT" sz="2800" b="0" strike="noStrike" spc="-1">
              <a:latin typeface="Arial"/>
            </a:endParaRPr>
          </a:p>
          <a:p>
            <a:pPr>
              <a:lnSpc>
                <a:spcPts val="2999"/>
              </a:lnSpc>
            </a:pPr>
            <a:r>
              <a:rPr lang="it-IT" sz="2800" b="0" i="1" u="sng" strike="noStrike" spc="-1">
                <a:solidFill>
                  <a:srgbClr val="005FA0"/>
                </a:solidFill>
                <a:uFillTx/>
                <a:latin typeface="Calibri"/>
                <a:hlinkClick r:id="rId2"/>
              </a:rPr>
              <a:t>http://www.sistemapiemonte.it/cms/pa/sanita/servizi/242-assistenza-protesica-e-integrativa-protes</a:t>
            </a:r>
            <a:endParaRPr lang="it-IT" sz="2800" b="0" strike="noStrike" spc="-1">
              <a:latin typeface="Arial"/>
            </a:endParaRPr>
          </a:p>
          <a:p>
            <a:pPr>
              <a:lnSpc>
                <a:spcPts val="2999"/>
              </a:lnSpc>
            </a:pPr>
            <a:endParaRPr lang="it-IT" sz="2800" b="0" strike="noStrike" spc="-1">
              <a:latin typeface="Arial"/>
            </a:endParaRPr>
          </a:p>
          <a:p>
            <a:pPr>
              <a:lnSpc>
                <a:spcPts val="2999"/>
              </a:lnSpc>
            </a:pPr>
            <a:endParaRPr lang="it-IT" sz="2800" b="0" strike="noStrike" spc="-1">
              <a:latin typeface="Arial"/>
            </a:endParaRPr>
          </a:p>
          <a:p>
            <a:pPr>
              <a:lnSpc>
                <a:spcPts val="2999"/>
              </a:lnSpc>
            </a:pPr>
            <a:endParaRPr lang="it-IT" sz="2800" b="0" strike="noStrike" spc="-1">
              <a:latin typeface="Arial"/>
            </a:endParaRPr>
          </a:p>
          <a:p>
            <a:pPr>
              <a:lnSpc>
                <a:spcPts val="2999"/>
              </a:lnSpc>
            </a:pPr>
            <a:endParaRPr lang="it-IT" sz="2800" b="0" strike="noStrike" spc="-1">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Esempi pratici</a:t>
            </a:r>
            <a:endParaRPr lang="it-IT" sz="2400" b="0" strike="noStrike" spc="-1">
              <a:solidFill>
                <a:srgbClr val="000000"/>
              </a:solidFill>
              <a:latin typeface="Calibri"/>
            </a:endParaRPr>
          </a:p>
        </p:txBody>
      </p:sp>
      <p:sp>
        <p:nvSpPr>
          <p:cNvPr id="238"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Autorizzazioni «Pannoloni e traverse nuova gara 2019»</a:t>
            </a:r>
            <a:endParaRPr lang="it-IT" sz="2400" b="0" strike="noStrike" spc="-1">
              <a:latin typeface="Arial"/>
            </a:endParaRPr>
          </a:p>
        </p:txBody>
      </p:sp>
      <p:sp>
        <p:nvSpPr>
          <p:cNvPr id="239" name="CustomShape 3"/>
          <p:cNvSpPr/>
          <p:nvPr/>
        </p:nvSpPr>
        <p:spPr>
          <a:xfrm>
            <a:off x="706320" y="1402560"/>
            <a:ext cx="8992080" cy="545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800" b="0" strike="noStrike" spc="-1" dirty="0">
                <a:solidFill>
                  <a:srgbClr val="005294"/>
                </a:solidFill>
                <a:latin typeface="Calibri"/>
              </a:rPr>
              <a:t>Sono stati predisposti due filmati per illustrare le funzionalità che dovranno essere gestire a partire dalla attivazione delle erogazioni in RSA: </a:t>
            </a:r>
            <a:endParaRPr lang="it-IT" sz="2800" b="0" strike="noStrike" spc="-1" dirty="0">
              <a:latin typeface="Arial"/>
            </a:endParaRPr>
          </a:p>
          <a:p>
            <a:pPr>
              <a:lnSpc>
                <a:spcPts val="2999"/>
              </a:lnSpc>
            </a:pPr>
            <a:endParaRPr lang="it-IT" sz="2800" b="0" strike="noStrike" spc="-1" dirty="0">
              <a:latin typeface="Arial"/>
            </a:endParaRPr>
          </a:p>
          <a:p>
            <a:pPr marL="343080" indent="-342720">
              <a:lnSpc>
                <a:spcPts val="2999"/>
              </a:lnSpc>
              <a:buClr>
                <a:srgbClr val="005294"/>
              </a:buClr>
              <a:buFont typeface="Arial"/>
              <a:buChar char="•"/>
            </a:pPr>
            <a:r>
              <a:rPr lang="it-IT" sz="2800" b="0" strike="noStrike" spc="-1" dirty="0">
                <a:solidFill>
                  <a:srgbClr val="005294"/>
                </a:solidFill>
                <a:latin typeface="Calibri"/>
              </a:rPr>
              <a:t>Filmato</a:t>
            </a:r>
            <a:r>
              <a:rPr lang="it-IT" sz="2800" spc="-1" dirty="0">
                <a:solidFill>
                  <a:srgbClr val="005294"/>
                </a:solidFill>
                <a:latin typeface="Calibri"/>
              </a:rPr>
              <a:t> </a:t>
            </a:r>
            <a:r>
              <a:rPr lang="it-IT" sz="2800" b="0" strike="noStrike" spc="-1" dirty="0">
                <a:solidFill>
                  <a:srgbClr val="005294"/>
                </a:solidFill>
                <a:latin typeface="Calibri"/>
              </a:rPr>
              <a:t>1 : </a:t>
            </a:r>
            <a:r>
              <a:rPr lang="it-IT" sz="2800" b="0" strike="noStrike" spc="-1" dirty="0">
                <a:solidFill>
                  <a:srgbClr val="005294"/>
                </a:solidFill>
                <a:latin typeface="Calibri"/>
                <a:hlinkClick r:id="rId2"/>
              </a:rPr>
              <a:t>gestione anagrafica del paziente</a:t>
            </a:r>
            <a:endParaRPr lang="it-IT" sz="2800" b="0" strike="noStrike" spc="-1" dirty="0">
              <a:latin typeface="Arial"/>
            </a:endParaRPr>
          </a:p>
          <a:p>
            <a:pPr marL="343080" indent="-342720">
              <a:lnSpc>
                <a:spcPts val="2999"/>
              </a:lnSpc>
              <a:buClr>
                <a:srgbClr val="005294"/>
              </a:buClr>
              <a:buFont typeface="Arial"/>
              <a:buChar char="•"/>
            </a:pPr>
            <a:endParaRPr lang="it-IT" sz="2800" b="0" strike="noStrike" spc="-1" dirty="0">
              <a:latin typeface="Arial"/>
            </a:endParaRPr>
          </a:p>
          <a:p>
            <a:pPr marL="343080" indent="-342720">
              <a:lnSpc>
                <a:spcPts val="2999"/>
              </a:lnSpc>
              <a:buClr>
                <a:srgbClr val="005294"/>
              </a:buClr>
              <a:buFont typeface="Arial"/>
              <a:buChar char="•"/>
            </a:pPr>
            <a:r>
              <a:rPr lang="it-IT" sz="2800" b="0" strike="noStrike" spc="-1" dirty="0">
                <a:solidFill>
                  <a:srgbClr val="005294"/>
                </a:solidFill>
                <a:latin typeface="Calibri"/>
              </a:rPr>
              <a:t>Filmato </a:t>
            </a:r>
            <a:r>
              <a:rPr lang="it-IT" sz="2800" spc="-1" dirty="0">
                <a:solidFill>
                  <a:srgbClr val="005294"/>
                </a:solidFill>
                <a:latin typeface="Calibri"/>
              </a:rPr>
              <a:t>6</a:t>
            </a:r>
            <a:r>
              <a:rPr lang="it-IT" sz="2800" b="0" strike="noStrike" spc="-1" dirty="0">
                <a:solidFill>
                  <a:srgbClr val="005294"/>
                </a:solidFill>
                <a:latin typeface="Calibri"/>
              </a:rPr>
              <a:t> : </a:t>
            </a:r>
            <a:r>
              <a:rPr lang="it-IT" sz="2800" b="0" strike="noStrike" spc="-1" dirty="0">
                <a:solidFill>
                  <a:srgbClr val="005294"/>
                </a:solidFill>
                <a:latin typeface="Calibri"/>
                <a:hlinkClick r:id="rId3"/>
              </a:rPr>
              <a:t>fornitura per paziente in RSA</a:t>
            </a:r>
            <a:endParaRPr lang="it-IT" sz="2800" b="0" strike="noStrike" spc="-1" dirty="0">
              <a:latin typeface="Arial"/>
            </a:endParaRPr>
          </a:p>
          <a:p>
            <a:pPr marL="343080" indent="-342720">
              <a:lnSpc>
                <a:spcPts val="2999"/>
              </a:lnSpc>
              <a:buClr>
                <a:srgbClr val="005294"/>
              </a:buClr>
              <a:buFont typeface="Arial"/>
              <a:buChar char="•"/>
            </a:pPr>
            <a:endParaRPr lang="it-IT" sz="2800" b="0" strike="noStrike" spc="-1" dirty="0">
              <a:latin typeface="Arial"/>
            </a:endParaRPr>
          </a:p>
          <a:p>
            <a:pPr marL="343080" indent="-342720">
              <a:lnSpc>
                <a:spcPts val="2999"/>
              </a:lnSpc>
              <a:buClr>
                <a:srgbClr val="005294"/>
              </a:buClr>
              <a:buFont typeface="Arial"/>
              <a:buChar char="•"/>
            </a:pPr>
            <a:r>
              <a:rPr lang="it-IT" sz="2800" b="0" strike="noStrike" spc="-1" dirty="0">
                <a:solidFill>
                  <a:srgbClr val="005294"/>
                </a:solidFill>
                <a:latin typeface="Calibri"/>
              </a:rPr>
              <a:t>Successivamente alla visualizzazione di tali filmati sarà possibile un ulteriore contatto per affrontare dubbi e quesiti su quanto illustrato.</a:t>
            </a:r>
            <a:endParaRPr lang="it-IT" sz="2800" b="0" strike="noStrike" spc="-1" dirty="0">
              <a:latin typeface="Arial"/>
            </a:endParaRPr>
          </a:p>
          <a:p>
            <a:pPr>
              <a:lnSpc>
                <a:spcPts val="2999"/>
              </a:lnSpc>
            </a:pPr>
            <a:endParaRPr lang="it-IT" sz="2800" b="0" strike="noStrike" spc="-1" dirty="0">
              <a:latin typeface="Arial"/>
            </a:endParaRPr>
          </a:p>
          <a:p>
            <a:pPr>
              <a:lnSpc>
                <a:spcPts val="2999"/>
              </a:lnSpc>
            </a:pPr>
            <a:endParaRPr lang="it-IT" sz="2800" b="0" strike="noStrike" spc="-1" dirty="0">
              <a:latin typeface="Arial"/>
            </a:endParaRPr>
          </a:p>
          <a:p>
            <a:pPr>
              <a:lnSpc>
                <a:spcPts val="2999"/>
              </a:lnSpc>
            </a:pPr>
            <a:endParaRPr lang="it-IT" sz="2800" b="0" strike="noStrike" spc="-1" dirty="0">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Esempi pratici</a:t>
            </a:r>
            <a:endParaRPr lang="it-IT" sz="2400" b="0" strike="noStrike" spc="-1">
              <a:solidFill>
                <a:srgbClr val="000000"/>
              </a:solidFill>
              <a:latin typeface="Calibri"/>
            </a:endParaRPr>
          </a:p>
        </p:txBody>
      </p:sp>
      <p:sp>
        <p:nvSpPr>
          <p:cNvPr id="241"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Autorizzazioni «Pannoloni e traverse nuova gara 2019»</a:t>
            </a:r>
            <a:endParaRPr lang="it-IT" sz="2400" b="0" strike="noStrike" spc="-1">
              <a:latin typeface="Arial"/>
            </a:endParaRPr>
          </a:p>
        </p:txBody>
      </p:sp>
      <p:sp>
        <p:nvSpPr>
          <p:cNvPr id="242" name="CustomShape 3"/>
          <p:cNvSpPr/>
          <p:nvPr/>
        </p:nvSpPr>
        <p:spPr>
          <a:xfrm>
            <a:off x="648000" y="1152000"/>
            <a:ext cx="8992080" cy="580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800" b="0" strike="noStrike" spc="-1">
                <a:solidFill>
                  <a:srgbClr val="005294"/>
                </a:solidFill>
                <a:latin typeface="Calibri"/>
              </a:rPr>
              <a:t>Relativamente al Filmato 6, si ritiene utile precisare che: </a:t>
            </a:r>
            <a:endParaRPr lang="it-IT" sz="2800" b="0" strike="noStrike" spc="-1">
              <a:latin typeface="Arial"/>
            </a:endParaRPr>
          </a:p>
          <a:p>
            <a:pPr>
              <a:lnSpc>
                <a:spcPts val="2999"/>
              </a:lnSpc>
            </a:pPr>
            <a:endParaRPr lang="it-IT" sz="28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Per attivare la fornitura in RSA il paziente deve essere o residente e domiciliato in TO (paziente residente in TO e inserito in una struttura di TO), oppure residente in altra ASL e domiciliato in TO (paziente residente in altra ASL ed inserito in una struttura di TO, in cui ha preso il domicilio sanitario)</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Un paziente in RSA può avere o un PT avanzato in gara o un PT avanzato in gara con extra-tariffario (gestito sempre con gara!)</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Nel filmato viene detto di scegliere come prescrittore lo “specialista”: si tratta solo di un esempio! Potrebbe benissimo essere un MMG</a:t>
            </a:r>
            <a:endParaRPr lang="it-IT" sz="2400" b="0" strike="noStrike" spc="-1">
              <a:latin typeface="Arial"/>
            </a:endParaRPr>
          </a:p>
          <a:p>
            <a:pPr marL="343080" indent="-342720">
              <a:lnSpc>
                <a:spcPts val="2999"/>
              </a:lnSpc>
              <a:buClr>
                <a:srgbClr val="005294"/>
              </a:buClr>
              <a:buFont typeface="Arial"/>
              <a:buChar char="•"/>
            </a:pPr>
            <a:r>
              <a:rPr lang="it-IT" sz="2400" b="0" strike="noStrike" spc="-1">
                <a:solidFill>
                  <a:srgbClr val="005294"/>
                </a:solidFill>
                <a:latin typeface="Calibri"/>
              </a:rPr>
              <a:t>Quando si dice “prescrittore non noto”, si fa riferimento alla base dati collegata a Protes, che attualmente è implementata solo con l’elenco dei MMG/PLS</a:t>
            </a:r>
            <a:endParaRPr lang="it-IT" sz="2400" b="0" strike="noStrike" spc="-1">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Esempi pratici</a:t>
            </a:r>
            <a:endParaRPr lang="it-IT" sz="2400" b="0" strike="noStrike" spc="-1">
              <a:solidFill>
                <a:srgbClr val="000000"/>
              </a:solidFill>
              <a:latin typeface="Calibri"/>
            </a:endParaRPr>
          </a:p>
        </p:txBody>
      </p:sp>
      <p:sp>
        <p:nvSpPr>
          <p:cNvPr id="244" name="CustomShape 2"/>
          <p:cNvSpPr/>
          <p:nvPr/>
        </p:nvSpPr>
        <p:spPr>
          <a:xfrm>
            <a:off x="706320" y="640440"/>
            <a:ext cx="8992080" cy="470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400" b="0" strike="noStrike" spc="-1">
                <a:solidFill>
                  <a:srgbClr val="005294"/>
                </a:solidFill>
                <a:latin typeface="Calibri"/>
              </a:rPr>
              <a:t>Autorizzazioni «Pannoloni e traverse nuova gara 2019»</a:t>
            </a:r>
            <a:endParaRPr lang="it-IT" sz="2400" b="0" strike="noStrike" spc="-1">
              <a:latin typeface="Arial"/>
            </a:endParaRPr>
          </a:p>
        </p:txBody>
      </p:sp>
      <p:sp>
        <p:nvSpPr>
          <p:cNvPr id="245" name="CustomShape 3"/>
          <p:cNvSpPr/>
          <p:nvPr/>
        </p:nvSpPr>
        <p:spPr>
          <a:xfrm>
            <a:off x="706320" y="1402560"/>
            <a:ext cx="8992080" cy="428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999"/>
              </a:lnSpc>
            </a:pPr>
            <a:r>
              <a:rPr lang="it-IT" sz="2800" b="0" strike="noStrike" spc="-1">
                <a:solidFill>
                  <a:srgbClr val="005294"/>
                </a:solidFill>
                <a:latin typeface="Calibri"/>
              </a:rPr>
              <a:t>E’ disponibile inoltre un ambiente di test per le prove, accessibile dalla rete dell’ASL:</a:t>
            </a:r>
            <a:endParaRPr lang="it-IT" sz="2800" b="0" strike="noStrike" spc="-1">
              <a:latin typeface="Arial"/>
            </a:endParaRPr>
          </a:p>
          <a:p>
            <a:pPr>
              <a:lnSpc>
                <a:spcPts val="2999"/>
              </a:lnSpc>
            </a:pPr>
            <a:endParaRPr lang="it-IT" sz="2800" b="0" strike="noStrike" spc="-1">
              <a:latin typeface="Arial"/>
            </a:endParaRPr>
          </a:p>
          <a:p>
            <a:pPr>
              <a:lnSpc>
                <a:spcPts val="2999"/>
              </a:lnSpc>
            </a:pPr>
            <a:endParaRPr lang="it-IT" sz="2800" b="0" strike="noStrike" spc="-1">
              <a:latin typeface="Arial"/>
            </a:endParaRPr>
          </a:p>
          <a:p>
            <a:pPr marL="343080" indent="-342720">
              <a:lnSpc>
                <a:spcPts val="2999"/>
              </a:lnSpc>
              <a:buClr>
                <a:srgbClr val="005294"/>
              </a:buClr>
              <a:buFont typeface="Arial"/>
              <a:buChar char="•"/>
            </a:pPr>
            <a:r>
              <a:rPr lang="it-IT" sz="2800" b="0" strike="noStrike" spc="-1">
                <a:solidFill>
                  <a:srgbClr val="005294"/>
                </a:solidFill>
                <a:latin typeface="Calibri"/>
              </a:rPr>
              <a:t>https://tst-secure.ruparpiemonte.it/protesweb</a:t>
            </a:r>
            <a:endParaRPr lang="it-IT" sz="2800" b="0" strike="noStrike" spc="-1">
              <a:latin typeface="Arial"/>
            </a:endParaRPr>
          </a:p>
          <a:p>
            <a:pPr marL="343080" indent="-342720">
              <a:lnSpc>
                <a:spcPts val="2999"/>
              </a:lnSpc>
              <a:buClr>
                <a:srgbClr val="005294"/>
              </a:buClr>
              <a:buFont typeface="Arial"/>
              <a:buChar char="•"/>
            </a:pPr>
            <a:r>
              <a:rPr lang="it-IT" sz="2800" b="0" strike="noStrike" spc="-1">
                <a:solidFill>
                  <a:srgbClr val="005294"/>
                </a:solidFill>
                <a:latin typeface="Calibri"/>
              </a:rPr>
              <a:t>Login: csi.demo 23</a:t>
            </a:r>
            <a:endParaRPr lang="it-IT" sz="2800" b="0" strike="noStrike" spc="-1">
              <a:latin typeface="Arial"/>
            </a:endParaRPr>
          </a:p>
          <a:p>
            <a:pPr marL="343080" indent="-342720">
              <a:lnSpc>
                <a:spcPts val="2999"/>
              </a:lnSpc>
              <a:buClr>
                <a:srgbClr val="005294"/>
              </a:buClr>
              <a:buFont typeface="Arial"/>
              <a:buChar char="•"/>
            </a:pPr>
            <a:r>
              <a:rPr lang="it-IT" sz="2800" b="0" strike="noStrike" spc="-1">
                <a:solidFill>
                  <a:srgbClr val="005294"/>
                </a:solidFill>
                <a:latin typeface="Calibri"/>
              </a:rPr>
              <a:t>Pwd :  PIEMONTE</a:t>
            </a:r>
            <a:endParaRPr lang="it-IT" sz="2800" b="0" strike="noStrike" spc="-1">
              <a:latin typeface="Arial"/>
            </a:endParaRPr>
          </a:p>
          <a:p>
            <a:pPr>
              <a:lnSpc>
                <a:spcPts val="2999"/>
              </a:lnSpc>
            </a:pPr>
            <a:endParaRPr lang="it-IT" sz="2800" b="0" strike="noStrike" spc="-1">
              <a:latin typeface="Arial"/>
            </a:endParaRPr>
          </a:p>
          <a:p>
            <a:pPr>
              <a:lnSpc>
                <a:spcPts val="2999"/>
              </a:lnSpc>
            </a:pPr>
            <a:endParaRPr lang="it-IT" sz="2800" b="0" strike="noStrike" spc="-1">
              <a:latin typeface="Arial"/>
            </a:endParaRPr>
          </a:p>
          <a:p>
            <a:pPr>
              <a:lnSpc>
                <a:spcPts val="2999"/>
              </a:lnSpc>
            </a:pPr>
            <a:endParaRPr lang="it-IT" sz="2800" b="0" strike="noStrike" spc="-1">
              <a:latin typeface="Arial"/>
            </a:endParaRPr>
          </a:p>
          <a:p>
            <a:pPr>
              <a:lnSpc>
                <a:spcPts val="2999"/>
              </a:lnSpc>
            </a:pPr>
            <a:endParaRPr lang="it-IT" sz="2800" b="0" strike="noStrike" spc="-1">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875160" y="3735000"/>
            <a:ext cx="3673800" cy="1728720"/>
          </a:xfrm>
          <a:prstGeom prst="rect">
            <a:avLst/>
          </a:prstGeom>
          <a:noFill/>
          <a:ln>
            <a:noFill/>
          </a:ln>
        </p:spPr>
        <p:txBody>
          <a:bodyPr lIns="90000" tIns="45000" rIns="90000" bIns="45000">
            <a:noAutofit/>
          </a:bodyPr>
          <a:lstStyle/>
          <a:p>
            <a:pPr>
              <a:lnSpc>
                <a:spcPct val="100000"/>
              </a:lnSpc>
            </a:pPr>
            <a:r>
              <a:rPr lang="it-IT" sz="1800" b="0" strike="noStrike" spc="-1" dirty="0">
                <a:solidFill>
                  <a:srgbClr val="FFFFFF"/>
                </a:solidFill>
                <a:latin typeface="Calibri"/>
              </a:rPr>
              <a:t>Silvia Ferro, </a:t>
            </a:r>
          </a:p>
          <a:p>
            <a:pPr>
              <a:lnSpc>
                <a:spcPct val="100000"/>
              </a:lnSpc>
            </a:pPr>
            <a:r>
              <a:rPr lang="it-IT" spc="-1">
                <a:solidFill>
                  <a:srgbClr val="FFFFFF"/>
                </a:solidFill>
                <a:latin typeface="Calibri"/>
              </a:rPr>
              <a:t>Regione Piemonte</a:t>
            </a:r>
          </a:p>
          <a:p>
            <a:pPr>
              <a:lnSpc>
                <a:spcPct val="100000"/>
              </a:lnSpc>
            </a:pPr>
            <a:endParaRPr lang="it-IT" spc="-1" dirty="0">
              <a:solidFill>
                <a:srgbClr val="FFFFFF"/>
              </a:solidFill>
              <a:latin typeface="Calibri"/>
            </a:endParaRPr>
          </a:p>
          <a:p>
            <a:pPr>
              <a:lnSpc>
                <a:spcPct val="100000"/>
              </a:lnSpc>
            </a:pPr>
            <a:r>
              <a:rPr lang="it-IT" sz="1800" b="0" strike="noStrike" spc="-1" dirty="0">
                <a:solidFill>
                  <a:srgbClr val="FFFFFF"/>
                </a:solidFill>
                <a:latin typeface="Calibri"/>
              </a:rPr>
              <a:t>Luciano Zamponi, Gianluca Del Rio</a:t>
            </a:r>
            <a:endParaRPr lang="it-IT" sz="1800" b="0" strike="noStrike" spc="-1" dirty="0">
              <a:solidFill>
                <a:srgbClr val="000000"/>
              </a:solidFill>
              <a:latin typeface="Calibri"/>
            </a:endParaRPr>
          </a:p>
          <a:p>
            <a:pPr>
              <a:lnSpc>
                <a:spcPct val="100000"/>
              </a:lnSpc>
            </a:pPr>
            <a:r>
              <a:rPr lang="it-IT" sz="1800" b="0" strike="noStrike" spc="-1" dirty="0">
                <a:solidFill>
                  <a:srgbClr val="FFFFFF"/>
                </a:solidFill>
                <a:latin typeface="Calibri"/>
              </a:rPr>
              <a:t>CSI – Piemonte</a:t>
            </a:r>
            <a:endParaRPr lang="it-IT" sz="1800" b="0" strike="noStrike" spc="-1" dirty="0">
              <a:solidFill>
                <a:srgbClr val="000000"/>
              </a:solidFill>
              <a:latin typeface="Calibri"/>
            </a:endParaRPr>
          </a:p>
          <a:p>
            <a:pPr>
              <a:lnSpc>
                <a:spcPct val="100000"/>
              </a:lnSpc>
            </a:pPr>
            <a:endParaRPr lang="it-IT" sz="1800" b="0" strike="noStrike" spc="-1" dirty="0">
              <a:solidFill>
                <a:srgbClr val="000000"/>
              </a:solidFill>
              <a:latin typeface="Calibri"/>
            </a:endParaRPr>
          </a:p>
          <a:p>
            <a:pPr>
              <a:lnSpc>
                <a:spcPct val="100000"/>
              </a:lnSpc>
            </a:pPr>
            <a:endParaRPr lang="it-IT" sz="1800" b="0" strike="noStrike" spc="-1" dirty="0">
              <a:solidFill>
                <a:srgbClr val="000000"/>
              </a:solidFill>
              <a:latin typeface="Calibri"/>
            </a:endParaRPr>
          </a:p>
          <a:p>
            <a:pPr>
              <a:lnSpc>
                <a:spcPct val="100000"/>
              </a:lnSpc>
            </a:pPr>
            <a:r>
              <a:rPr lang="it-IT" spc="-1" dirty="0">
                <a:solidFill>
                  <a:srgbClr val="FFFFFF"/>
                </a:solidFill>
                <a:latin typeface="Calibri"/>
              </a:rPr>
              <a:t>silvia.ferro@mail.regione.piemonte.it</a:t>
            </a:r>
            <a:endParaRPr lang="it-IT" sz="1800" b="0" strike="noStrike" spc="-1" dirty="0">
              <a:solidFill>
                <a:srgbClr val="FFFFFF"/>
              </a:solidFill>
              <a:latin typeface="Calibri"/>
            </a:endParaRPr>
          </a:p>
          <a:p>
            <a:pPr>
              <a:lnSpc>
                <a:spcPct val="100000"/>
              </a:lnSpc>
            </a:pPr>
            <a:r>
              <a:rPr lang="it-IT" sz="1800" b="0" strike="noStrike" spc="-1" dirty="0">
                <a:solidFill>
                  <a:srgbClr val="FFFFFF"/>
                </a:solidFill>
                <a:latin typeface="Calibri"/>
              </a:rPr>
              <a:t>luciano.zamponi@csi.it</a:t>
            </a:r>
            <a:endParaRPr lang="it-IT" sz="1800" b="0" strike="noStrike" spc="-1" dirty="0">
              <a:solidFill>
                <a:srgbClr val="000000"/>
              </a:solidFill>
              <a:latin typeface="Calibri"/>
            </a:endParaRPr>
          </a:p>
          <a:p>
            <a:pPr>
              <a:lnSpc>
                <a:spcPct val="100000"/>
              </a:lnSpc>
            </a:pPr>
            <a:r>
              <a:rPr lang="it-IT" sz="1800" b="0" strike="noStrike" spc="-1" dirty="0">
                <a:solidFill>
                  <a:srgbClr val="FFFFFF"/>
                </a:solidFill>
                <a:latin typeface="Calibri"/>
              </a:rPr>
              <a:t>gianluca.delrio@csi.it</a:t>
            </a:r>
            <a:endParaRPr lang="it-IT" sz="1800" b="0" strike="noStrike" spc="-1" dirty="0">
              <a:solidFill>
                <a:srgbClr val="000000"/>
              </a:solidFill>
              <a:latin typeface="Calibri"/>
            </a:endParaRPr>
          </a:p>
          <a:p>
            <a:pPr>
              <a:lnSpc>
                <a:spcPct val="100000"/>
              </a:lnSpc>
            </a:pPr>
            <a:endParaRPr lang="it-IT" sz="1800" b="0" strike="noStrike" spc="-1" dirty="0">
              <a:solidFill>
                <a:srgbClr val="000000"/>
              </a:solidFill>
              <a:latin typeface="Calibri"/>
            </a:endParaRPr>
          </a:p>
          <a:p>
            <a:pPr>
              <a:lnSpc>
                <a:spcPct val="100000"/>
              </a:lnSpc>
            </a:pPr>
            <a:br>
              <a:rPr dirty="0"/>
            </a:br>
            <a:endParaRPr lang="it-IT" sz="1800" b="0" strike="noStrike" spc="-1" dirty="0">
              <a:solidFill>
                <a:srgbClr val="000000"/>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Sistema PROTES</a:t>
            </a:r>
            <a:endParaRPr lang="it-IT" sz="2400" b="0" strike="noStrike" spc="-1">
              <a:solidFill>
                <a:srgbClr val="000000"/>
              </a:solidFill>
              <a:latin typeface="Calibri"/>
            </a:endParaRPr>
          </a:p>
        </p:txBody>
      </p:sp>
      <p:sp>
        <p:nvSpPr>
          <p:cNvPr id="168" name="CustomShape 2"/>
          <p:cNvSpPr/>
          <p:nvPr/>
        </p:nvSpPr>
        <p:spPr>
          <a:xfrm>
            <a:off x="643680" y="1088640"/>
            <a:ext cx="9401400" cy="52769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400" b="0" strike="noStrike" spc="-1" dirty="0">
                <a:solidFill>
                  <a:srgbClr val="005294"/>
                </a:solidFill>
                <a:latin typeface="Calibri"/>
              </a:rPr>
              <a:t>L’emergenza COVID, ci impedisce (al momento) di svolgere sessioni di formazione in AULA, in presenza.</a:t>
            </a:r>
          </a:p>
          <a:p>
            <a:pPr>
              <a:lnSpc>
                <a:spcPct val="100000"/>
              </a:lnSpc>
            </a:pPr>
            <a:endParaRPr lang="it-IT" sz="2400" spc="-1" dirty="0">
              <a:solidFill>
                <a:srgbClr val="005294"/>
              </a:solidFill>
              <a:latin typeface="Calibri"/>
            </a:endParaRPr>
          </a:p>
          <a:p>
            <a:pPr>
              <a:lnSpc>
                <a:spcPct val="100000"/>
              </a:lnSpc>
            </a:pPr>
            <a:r>
              <a:rPr lang="it-IT" sz="2400" spc="-1" dirty="0">
                <a:solidFill>
                  <a:srgbClr val="005294"/>
                </a:solidFill>
                <a:latin typeface="Calibri"/>
              </a:rPr>
              <a:t>Mettiamo pertanto a disposizione il materiale sotto forma di slide, integrate con filmati esplicativi</a:t>
            </a:r>
          </a:p>
          <a:p>
            <a:pPr>
              <a:lnSpc>
                <a:spcPct val="100000"/>
              </a:lnSpc>
            </a:pPr>
            <a:endParaRPr lang="it-IT" sz="2400" b="0" strike="noStrike" spc="-1" dirty="0">
              <a:solidFill>
                <a:srgbClr val="005294"/>
              </a:solidFill>
              <a:latin typeface="Calibri"/>
            </a:endParaRPr>
          </a:p>
          <a:p>
            <a:pPr>
              <a:lnSpc>
                <a:spcPct val="100000"/>
              </a:lnSpc>
            </a:pPr>
            <a:r>
              <a:rPr lang="it-IT" sz="2400" spc="-1" dirty="0">
                <a:solidFill>
                  <a:srgbClr val="005294"/>
                </a:solidFill>
                <a:latin typeface="Calibri"/>
              </a:rPr>
              <a:t>Iniziamo con il primo filmato</a:t>
            </a:r>
          </a:p>
          <a:p>
            <a:pPr>
              <a:lnSpc>
                <a:spcPct val="100000"/>
              </a:lnSpc>
            </a:pPr>
            <a:endParaRPr lang="it-IT" sz="2400" b="0" strike="noStrike" spc="-1" dirty="0">
              <a:solidFill>
                <a:srgbClr val="005294"/>
              </a:solidFill>
              <a:latin typeface="Calibri"/>
            </a:endParaRPr>
          </a:p>
          <a:p>
            <a:pPr marL="342900" indent="-342900">
              <a:buFont typeface="Arial" panose="020B0604020202020204" pitchFamily="34" charset="0"/>
              <a:buChar char="•"/>
            </a:pPr>
            <a:r>
              <a:rPr lang="it-IT" sz="2400" b="0" strike="noStrike" spc="-1" dirty="0">
                <a:solidFill>
                  <a:srgbClr val="005294"/>
                </a:solidFill>
                <a:latin typeface="Calibri"/>
              </a:rPr>
              <a:t>Filmato 0 : </a:t>
            </a:r>
            <a:r>
              <a:rPr lang="it-IT" sz="2400" spc="-1" dirty="0">
                <a:solidFill>
                  <a:srgbClr val="005294"/>
                </a:solidFill>
                <a:latin typeface="Calibri"/>
                <a:hlinkClick r:id="rId2"/>
              </a:rPr>
              <a:t>intervento introduttivo della </a:t>
            </a:r>
            <a:r>
              <a:rPr lang="it-IT" sz="2400" spc="-1" dirty="0" err="1">
                <a:solidFill>
                  <a:srgbClr val="005294"/>
                </a:solidFill>
                <a:latin typeface="Calibri"/>
                <a:hlinkClick r:id="rId2"/>
              </a:rPr>
              <a:t>d.ssa</a:t>
            </a:r>
            <a:r>
              <a:rPr lang="it-IT" sz="2400" spc="-1" dirty="0">
                <a:solidFill>
                  <a:srgbClr val="005294"/>
                </a:solidFill>
                <a:latin typeface="Calibri"/>
                <a:hlinkClick r:id="rId2"/>
              </a:rPr>
              <a:t> Silvia Ferro</a:t>
            </a:r>
            <a:endParaRPr lang="it-IT" sz="2400" spc="-1" dirty="0"/>
          </a:p>
          <a:p>
            <a:pPr>
              <a:lnSpc>
                <a:spcPct val="100000"/>
              </a:lnSpc>
            </a:pPr>
            <a:endParaRPr lang="it-IT" sz="2400" b="0" strike="noStrike" spc="-1" dirty="0">
              <a:solidFill>
                <a:srgbClr val="005294"/>
              </a:solidFill>
              <a:latin typeface="Calibri"/>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1643760" y="3102840"/>
            <a:ext cx="7398720" cy="1356840"/>
          </a:xfrm>
          <a:prstGeom prst="rect">
            <a:avLst/>
          </a:prstGeom>
          <a:solidFill>
            <a:srgbClr val="003866">
              <a:alpha val="90000"/>
            </a:srgbClr>
          </a:solidFill>
          <a:ln w="57240" cap="rnd">
            <a:solidFill>
              <a:srgbClr val="FFFFFF"/>
            </a:solidFill>
            <a:round/>
          </a:ln>
        </p:spPr>
        <p:txBody>
          <a:bodyPr lIns="180000" tIns="374400" rIns="180000" bIns="421200" anchor="ctr" anchorCtr="1">
            <a:noAutofit/>
          </a:bodyPr>
          <a:lstStyle/>
          <a:p>
            <a:pPr algn="ctr">
              <a:lnSpc>
                <a:spcPct val="100000"/>
              </a:lnSpc>
            </a:pPr>
            <a:r>
              <a:rPr lang="it-IT" sz="3600" b="1" strike="noStrike" cap="all" spc="-1">
                <a:solidFill>
                  <a:srgbClr val="FFFFFF"/>
                </a:solidFill>
                <a:latin typeface="Calibri"/>
              </a:rPr>
              <a:t>SISTEMA PROTES</a:t>
            </a:r>
            <a:endParaRPr lang="it-IT" sz="3600" b="0" strike="noStrike" spc="-1">
              <a:solidFill>
                <a:srgbClr val="000000"/>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Sistema PROTES</a:t>
            </a:r>
            <a:endParaRPr lang="it-IT" sz="2400" b="0" strike="noStrike" spc="-1">
              <a:solidFill>
                <a:srgbClr val="000000"/>
              </a:solidFill>
              <a:latin typeface="Calibri"/>
            </a:endParaRPr>
          </a:p>
        </p:txBody>
      </p:sp>
      <p:sp>
        <p:nvSpPr>
          <p:cNvPr id="168" name="CustomShape 2"/>
          <p:cNvSpPr/>
          <p:nvPr/>
        </p:nvSpPr>
        <p:spPr>
          <a:xfrm>
            <a:off x="643680" y="1088640"/>
            <a:ext cx="9401400" cy="3747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400" b="0" strike="noStrike" spc="-1">
                <a:solidFill>
                  <a:srgbClr val="005294"/>
                </a:solidFill>
                <a:latin typeface="Calibri"/>
              </a:rPr>
              <a:t>PROTES è il sistema promosso dalla Regione Piemonte per la gestione delle forniture di Assistenza Protesica e Medicina Integrativa.</a:t>
            </a:r>
            <a:endParaRPr lang="it-IT" sz="2400" b="0" strike="noStrike" spc="-1">
              <a:latin typeface="Arial"/>
            </a:endParaRPr>
          </a:p>
          <a:p>
            <a:pPr>
              <a:lnSpc>
                <a:spcPct val="100000"/>
              </a:lnSpc>
            </a:pPr>
            <a:endParaRPr lang="it-IT" sz="2400" b="0" strike="noStrike" spc="-1">
              <a:latin typeface="Arial"/>
            </a:endParaRPr>
          </a:p>
          <a:p>
            <a:pPr marL="343080" indent="-342720">
              <a:lnSpc>
                <a:spcPct val="100000"/>
              </a:lnSpc>
              <a:buClr>
                <a:srgbClr val="005294"/>
              </a:buClr>
              <a:buFont typeface="Arial"/>
              <a:buChar char="•"/>
            </a:pPr>
            <a:r>
              <a:rPr lang="it-IT" sz="2400" b="0" strike="noStrike" spc="-1">
                <a:solidFill>
                  <a:srgbClr val="005294"/>
                </a:solidFill>
                <a:latin typeface="Calibri"/>
              </a:rPr>
              <a:t>è fruibile via WEB (non richiede installazione sw)</a:t>
            </a:r>
            <a:endParaRPr lang="it-IT" sz="2400" b="0" strike="noStrike" spc="-1">
              <a:latin typeface="Arial"/>
            </a:endParaRPr>
          </a:p>
          <a:p>
            <a:pPr marL="343080" indent="-342720">
              <a:lnSpc>
                <a:spcPct val="100000"/>
              </a:lnSpc>
              <a:buClr>
                <a:srgbClr val="005294"/>
              </a:buClr>
              <a:buFont typeface="Arial"/>
              <a:buChar char="•"/>
            </a:pPr>
            <a:r>
              <a:rPr lang="it-IT" sz="2400" b="0" strike="noStrike" spc="-1">
                <a:solidFill>
                  <a:srgbClr val="005294"/>
                </a:solidFill>
                <a:latin typeface="Calibri"/>
              </a:rPr>
              <a:t>è il sistema di riferimento per l’integrazione con i sistemi di erogazione (GOC Celiachia, GOC Assorbenza,…)</a:t>
            </a:r>
            <a:endParaRPr lang="it-IT" sz="2400" b="0" strike="noStrike" spc="-1">
              <a:latin typeface="Arial"/>
            </a:endParaRPr>
          </a:p>
          <a:p>
            <a:pPr marL="343080" indent="-342720">
              <a:lnSpc>
                <a:spcPct val="100000"/>
              </a:lnSpc>
              <a:buClr>
                <a:srgbClr val="005294"/>
              </a:buClr>
              <a:buFont typeface="Arial"/>
              <a:buChar char="•"/>
            </a:pPr>
            <a:r>
              <a:rPr lang="it-IT" sz="2400" b="0" strike="noStrike" spc="-1">
                <a:solidFill>
                  <a:srgbClr val="005294"/>
                </a:solidFill>
                <a:latin typeface="Calibri"/>
              </a:rPr>
              <a:t>in ASL TO è già utilizzato per la gestione della celiachia</a:t>
            </a:r>
            <a:endParaRPr lang="it-IT" sz="2400" b="0" strike="noStrike" spc="-1">
              <a:latin typeface="Arial"/>
            </a:endParaRPr>
          </a:p>
          <a:p>
            <a:pPr marL="343080" indent="-342720">
              <a:lnSpc>
                <a:spcPct val="100000"/>
              </a:lnSpc>
              <a:buClr>
                <a:srgbClr val="005294"/>
              </a:buClr>
              <a:buFont typeface="Arial"/>
              <a:buChar char="•"/>
            </a:pPr>
            <a:r>
              <a:rPr lang="it-IT" sz="2400" b="0" strike="noStrike" spc="-1">
                <a:solidFill>
                  <a:srgbClr val="005294"/>
                </a:solidFill>
                <a:latin typeface="Calibri"/>
              </a:rPr>
              <a:t>condivide alcuni dei concetti adottati nel sistema PROTESICA</a:t>
            </a:r>
            <a:endParaRPr lang="it-IT" sz="2400" b="0" strike="noStrike" spc="-1">
              <a:latin typeface="Arial"/>
            </a:endParaRPr>
          </a:p>
          <a:p>
            <a:pPr>
              <a:lnSpc>
                <a:spcPct val="100000"/>
              </a:lnSpc>
            </a:pPr>
            <a:endParaRPr lang="it-IT" sz="2400" b="0" strike="noStrike" spc="-1">
              <a:latin typeface="Arial"/>
            </a:endParaRPr>
          </a:p>
          <a:p>
            <a:pPr>
              <a:lnSpc>
                <a:spcPct val="100000"/>
              </a:lnSpc>
            </a:pPr>
            <a:endParaRPr lang="it-IT" sz="2400" b="0" strike="noStrike" spc="-1">
              <a:latin typeface="Arial"/>
            </a:endParaRPr>
          </a:p>
        </p:txBody>
      </p:sp>
    </p:spTree>
    <p:extLst>
      <p:ext uri="{BB962C8B-B14F-4D97-AF65-F5344CB8AC3E}">
        <p14:creationId xmlns:p14="http://schemas.microsoft.com/office/powerpoint/2010/main" val="93785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Sistema PROTES</a:t>
            </a:r>
            <a:endParaRPr lang="it-IT" sz="2400" b="0" strike="noStrike" spc="-1">
              <a:solidFill>
                <a:srgbClr val="000000"/>
              </a:solidFill>
              <a:latin typeface="Calibri"/>
            </a:endParaRPr>
          </a:p>
        </p:txBody>
      </p:sp>
      <p:sp>
        <p:nvSpPr>
          <p:cNvPr id="170" name="CustomShape 2"/>
          <p:cNvSpPr/>
          <p:nvPr/>
        </p:nvSpPr>
        <p:spPr>
          <a:xfrm>
            <a:off x="643680" y="1088640"/>
            <a:ext cx="940140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400" b="0" strike="noStrike" spc="-1" dirty="0">
                <a:solidFill>
                  <a:srgbClr val="005294"/>
                </a:solidFill>
                <a:latin typeface="Calibri"/>
              </a:rPr>
              <a:t>La principale funzionalità innovativa rispetto a Protesica è la </a:t>
            </a:r>
            <a:r>
              <a:rPr lang="it-IT" sz="2400" b="0" i="1" strike="noStrike" spc="-1" dirty="0">
                <a:solidFill>
                  <a:srgbClr val="005294"/>
                </a:solidFill>
                <a:latin typeface="Calibri"/>
              </a:rPr>
              <a:t>gestione anagrafica dei pazienti integrata con AURA</a:t>
            </a:r>
            <a:r>
              <a:rPr lang="it-IT" sz="2400" b="0" strike="noStrike" spc="-1" dirty="0">
                <a:solidFill>
                  <a:srgbClr val="005294"/>
                </a:solidFill>
                <a:latin typeface="Calibri"/>
              </a:rPr>
              <a:t>.</a:t>
            </a: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r>
              <a:rPr lang="it-IT" sz="2400" b="0" strike="noStrike" spc="-1" dirty="0">
                <a:solidFill>
                  <a:srgbClr val="005294"/>
                </a:solidFill>
                <a:latin typeface="Calibri"/>
              </a:rPr>
              <a:t>Tale funzionalità vi permette di gestire:</a:t>
            </a:r>
          </a:p>
          <a:p>
            <a:pPr marL="840600" lvl="1" indent="-342720">
              <a:lnSpc>
                <a:spcPct val="100000"/>
              </a:lnSpc>
              <a:buClr>
                <a:srgbClr val="005294"/>
              </a:buClr>
              <a:buFont typeface="Arial"/>
              <a:buChar char="•"/>
            </a:pPr>
            <a:r>
              <a:rPr lang="it-IT" sz="2400" spc="-1" dirty="0">
                <a:solidFill>
                  <a:srgbClr val="005294"/>
                </a:solidFill>
                <a:latin typeface="Calibri"/>
              </a:rPr>
              <a:t>confronto puntuale della posizione anagrafica con AURA</a:t>
            </a:r>
          </a:p>
          <a:p>
            <a:pPr marL="840600" lvl="1" indent="-342720">
              <a:lnSpc>
                <a:spcPct val="100000"/>
              </a:lnSpc>
              <a:buClr>
                <a:srgbClr val="005294"/>
              </a:buClr>
              <a:buFont typeface="Arial"/>
              <a:buChar char="•"/>
            </a:pPr>
            <a:r>
              <a:rPr lang="it-IT" sz="2400" b="0" strike="noStrike" spc="-1" dirty="0">
                <a:solidFill>
                  <a:srgbClr val="005294"/>
                </a:solidFill>
                <a:latin typeface="Calibri"/>
              </a:rPr>
              <a:t>recepimento automatico delle variazioni anagrafiche (da AURA)</a:t>
            </a:r>
            <a:endParaRPr lang="it-IT" sz="2400" b="0" strike="noStrike" spc="-1" dirty="0">
              <a:latin typeface="Arial"/>
            </a:endParaRPr>
          </a:p>
          <a:p>
            <a:pPr marL="840600" lvl="1" indent="-342720">
              <a:lnSpc>
                <a:spcPct val="100000"/>
              </a:lnSpc>
              <a:buClr>
                <a:srgbClr val="005294"/>
              </a:buClr>
              <a:buFont typeface="Arial"/>
              <a:buChar char="•"/>
            </a:pPr>
            <a:r>
              <a:rPr lang="it-IT" sz="2400" b="0" strike="noStrike" spc="-1" dirty="0">
                <a:solidFill>
                  <a:srgbClr val="005294"/>
                </a:solidFill>
                <a:latin typeface="Calibri"/>
              </a:rPr>
              <a:t>accesso a esenzioni e nominativo medico di base</a:t>
            </a:r>
            <a:endParaRPr lang="it-IT" sz="2400" b="0" strike="noStrike" spc="-1" dirty="0">
              <a:latin typeface="Arial"/>
            </a:endParaRPr>
          </a:p>
          <a:p>
            <a:pPr marL="840600" lvl="1" indent="-342720">
              <a:lnSpc>
                <a:spcPct val="100000"/>
              </a:lnSpc>
              <a:buClr>
                <a:srgbClr val="005294"/>
              </a:buClr>
              <a:buFont typeface="Arial"/>
              <a:buChar char="•"/>
            </a:pPr>
            <a:r>
              <a:rPr lang="it-IT" sz="2400" b="0" strike="noStrike" spc="-1" dirty="0">
                <a:solidFill>
                  <a:srgbClr val="005294"/>
                </a:solidFill>
                <a:latin typeface="Calibri"/>
              </a:rPr>
              <a:t>accesso ai verbali di invalidità del paziente (PABNEW)</a:t>
            </a:r>
          </a:p>
          <a:p>
            <a:pPr marL="840600" lvl="1" indent="-342720">
              <a:lnSpc>
                <a:spcPct val="100000"/>
              </a:lnSpc>
              <a:buClr>
                <a:srgbClr val="005294"/>
              </a:buClr>
              <a:buFont typeface="Arial"/>
              <a:buChar char="•"/>
            </a:pPr>
            <a:endParaRPr lang="it-IT" sz="2400" spc="-1" dirty="0">
              <a:solidFill>
                <a:srgbClr val="005294"/>
              </a:solidFill>
              <a:latin typeface="Calibri"/>
            </a:endParaRPr>
          </a:p>
          <a:p>
            <a:pPr marL="40680">
              <a:buClr>
                <a:srgbClr val="005294"/>
              </a:buClr>
            </a:pPr>
            <a:r>
              <a:rPr lang="it-IT" sz="2400" b="0" strike="noStrike" spc="-1" dirty="0">
                <a:solidFill>
                  <a:srgbClr val="005294"/>
                </a:solidFill>
                <a:latin typeface="Calibri"/>
              </a:rPr>
              <a:t>Consente inoltre il setting in struttura (RSA) del paziente</a:t>
            </a:r>
            <a:endParaRPr lang="it-IT" sz="2400" spc="-1" dirty="0"/>
          </a:p>
          <a:p>
            <a:pPr marL="40680">
              <a:buClr>
                <a:srgbClr val="005294"/>
              </a:buClr>
            </a:pPr>
            <a:endParaRPr lang="it-IT" sz="2400" b="0" strike="noStrike" spc="-1" dirty="0">
              <a:latin typeface="Arial"/>
            </a:endParaRPr>
          </a:p>
          <a:p>
            <a:pPr marL="343080" indent="-342720">
              <a:lnSpc>
                <a:spcPct val="100000"/>
              </a:lnSpc>
              <a:buClr>
                <a:srgbClr val="005294"/>
              </a:buClr>
              <a:buFont typeface="Arial"/>
              <a:buChar char="•"/>
            </a:pPr>
            <a:endParaRPr lang="it-IT" sz="2400" b="0" strike="noStrike" spc="-1" dirty="0">
              <a:latin typeface="Arial"/>
            </a:endParaRPr>
          </a:p>
          <a:p>
            <a:pPr>
              <a:lnSpc>
                <a:spcPct val="100000"/>
              </a:lnSpc>
            </a:pPr>
            <a:endParaRPr lang="it-IT" sz="2400" b="0" strike="noStrike" spc="-1" dirty="0">
              <a:latin typeface="Arial"/>
            </a:endParaRPr>
          </a:p>
          <a:p>
            <a:pPr>
              <a:lnSpc>
                <a:spcPct val="100000"/>
              </a:lnSpc>
            </a:pPr>
            <a:endParaRPr lang="it-IT" sz="2400" b="0" strike="noStrike" spc="-1" dirty="0">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436680" y="48240"/>
            <a:ext cx="9531360" cy="418320"/>
          </a:xfrm>
          <a:prstGeom prst="rect">
            <a:avLst/>
          </a:prstGeom>
          <a:noFill/>
          <a:ln>
            <a:noFill/>
          </a:ln>
        </p:spPr>
        <p:txBody>
          <a:bodyPr lIns="90000" tIns="45000" rIns="90000" bIns="45000">
            <a:noAutofit/>
          </a:bodyPr>
          <a:lstStyle/>
          <a:p>
            <a:pPr>
              <a:lnSpc>
                <a:spcPct val="100000"/>
              </a:lnSpc>
            </a:pPr>
            <a:r>
              <a:rPr lang="it-IT" sz="2400" b="1" strike="noStrike" spc="-1">
                <a:solidFill>
                  <a:srgbClr val="005294"/>
                </a:solidFill>
                <a:latin typeface="Calibri"/>
              </a:rPr>
              <a:t>Sistema PROTES</a:t>
            </a:r>
            <a:endParaRPr lang="it-IT" sz="2400" b="0" strike="noStrike" spc="-1">
              <a:solidFill>
                <a:srgbClr val="000000"/>
              </a:solidFill>
              <a:latin typeface="Calibri"/>
            </a:endParaRPr>
          </a:p>
        </p:txBody>
      </p:sp>
      <p:sp>
        <p:nvSpPr>
          <p:cNvPr id="172" name="CustomShape 2"/>
          <p:cNvSpPr/>
          <p:nvPr/>
        </p:nvSpPr>
        <p:spPr>
          <a:xfrm>
            <a:off x="643680" y="1088640"/>
            <a:ext cx="9401400" cy="411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it-IT" sz="1800" b="0" strike="noStrike" spc="-1">
              <a:latin typeface="Arial"/>
            </a:endParaRPr>
          </a:p>
          <a:p>
            <a:pPr>
              <a:lnSpc>
                <a:spcPct val="100000"/>
              </a:lnSpc>
            </a:pPr>
            <a:endParaRPr lang="it-IT" sz="1800" b="0" strike="noStrike" spc="-1">
              <a:latin typeface="Arial"/>
            </a:endParaRPr>
          </a:p>
          <a:p>
            <a:pPr>
              <a:lnSpc>
                <a:spcPct val="100000"/>
              </a:lnSpc>
            </a:pPr>
            <a:r>
              <a:rPr lang="it-IT" sz="2400" b="0" strike="noStrike" spc="-1">
                <a:solidFill>
                  <a:srgbClr val="005294"/>
                </a:solidFill>
                <a:latin typeface="Calibri"/>
              </a:rPr>
              <a:t>Per l’erogazione dei presidi assorbenti è prevista: </a:t>
            </a:r>
            <a:endParaRPr lang="it-IT" sz="2400" b="0" strike="noStrike" spc="-1">
              <a:latin typeface="Arial"/>
            </a:endParaRPr>
          </a:p>
          <a:p>
            <a:r>
              <a:rPr lang="it-IT" sz="2400" b="0" strike="noStrike" spc="-1">
                <a:solidFill>
                  <a:srgbClr val="005294"/>
                </a:solidFill>
                <a:latin typeface="Calibri"/>
              </a:rPr>
              <a:t>	- fornitura diretta (attraverso un soggetto erogatore definito)</a:t>
            </a:r>
            <a:endParaRPr lang="it-IT" sz="2400" b="0" strike="noStrike" spc="-1">
              <a:latin typeface="Arial"/>
            </a:endParaRPr>
          </a:p>
          <a:p>
            <a:r>
              <a:rPr lang="it-IT" sz="2400" b="0" strike="noStrike" spc="-1">
                <a:solidFill>
                  <a:srgbClr val="005294"/>
                </a:solidFill>
                <a:latin typeface="Calibri"/>
              </a:rPr>
              <a:t>	- fornitura presso punti autorizzati in DPC (distribuzione per conto) </a:t>
            </a:r>
            <a:endParaRPr lang="it-IT" sz="2400" b="0" strike="noStrike" spc="-1">
              <a:latin typeface="Arial"/>
            </a:endParaRPr>
          </a:p>
          <a:p>
            <a:pPr>
              <a:lnSpc>
                <a:spcPct val="100000"/>
              </a:lnSpc>
            </a:pPr>
            <a:endParaRPr lang="it-IT" sz="2400" b="0" strike="noStrike" spc="-1">
              <a:latin typeface="Arial"/>
            </a:endParaRPr>
          </a:p>
          <a:p>
            <a:pPr>
              <a:lnSpc>
                <a:spcPct val="100000"/>
              </a:lnSpc>
            </a:pPr>
            <a:r>
              <a:rPr lang="it-IT" sz="2400" b="0" strike="noStrike" spc="-1">
                <a:solidFill>
                  <a:srgbClr val="005294"/>
                </a:solidFill>
                <a:latin typeface="Calibri"/>
              </a:rPr>
              <a:t>In questa presentazione analizzeremo in dettaglio le funzionalità necessarie alla </a:t>
            </a:r>
            <a:r>
              <a:rPr lang="it-IT" sz="2400" b="1" strike="noStrike" spc="-1">
                <a:solidFill>
                  <a:srgbClr val="005294"/>
                </a:solidFill>
                <a:latin typeface="Calibri"/>
              </a:rPr>
              <a:t>attivazione della erogazione dei presidi assorbenti presso le strutture residenziali</a:t>
            </a:r>
            <a:r>
              <a:rPr lang="it-IT" sz="2400" b="0" strike="noStrike" spc="-1">
                <a:solidFill>
                  <a:srgbClr val="005294"/>
                </a:solidFill>
                <a:latin typeface="Calibri"/>
              </a:rPr>
              <a:t>. </a:t>
            </a:r>
            <a:endParaRPr lang="it-IT" sz="2400" b="0" strike="noStrike" spc="-1">
              <a:latin typeface="Arial"/>
            </a:endParaRPr>
          </a:p>
          <a:p>
            <a:pPr>
              <a:lnSpc>
                <a:spcPct val="100000"/>
              </a:lnSpc>
            </a:pPr>
            <a:endParaRPr lang="it-IT" sz="2400" b="0" strike="noStrike" spc="-1">
              <a:latin typeface="Arial"/>
            </a:endParaRPr>
          </a:p>
          <a:p>
            <a:pPr>
              <a:lnSpc>
                <a:spcPct val="100000"/>
              </a:lnSpc>
            </a:pPr>
            <a:endParaRPr lang="it-IT" sz="24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1643760" y="2825640"/>
            <a:ext cx="7398720" cy="1910880"/>
          </a:xfrm>
          <a:prstGeom prst="rect">
            <a:avLst/>
          </a:prstGeom>
          <a:solidFill>
            <a:srgbClr val="003866">
              <a:alpha val="90000"/>
            </a:srgbClr>
          </a:solidFill>
          <a:ln w="57240" cap="rnd">
            <a:solidFill>
              <a:srgbClr val="FFFFFF"/>
            </a:solidFill>
            <a:round/>
          </a:ln>
        </p:spPr>
        <p:txBody>
          <a:bodyPr lIns="180000" tIns="374400" rIns="180000" bIns="421200" anchor="ctr" anchorCtr="1">
            <a:noAutofit/>
          </a:bodyPr>
          <a:lstStyle/>
          <a:p>
            <a:pPr algn="ctr">
              <a:lnSpc>
                <a:spcPct val="100000"/>
              </a:lnSpc>
            </a:pPr>
            <a:r>
              <a:rPr lang="it-IT" sz="3600" b="1" strike="noStrike" cap="all" spc="-1">
                <a:solidFill>
                  <a:srgbClr val="FFFFFF"/>
                </a:solidFill>
                <a:latin typeface="Calibri"/>
              </a:rPr>
              <a:t>Pre-caricamento massivo dei dati</a:t>
            </a:r>
            <a:endParaRPr lang="it-IT" sz="3600" b="0" strike="noStrike" spc="-1">
              <a:solidFill>
                <a:srgbClr val="000000"/>
              </a:solidFill>
              <a:latin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FFFFFF"/>
      </a:accent1>
      <a:accent2>
        <a:srgbClr val="C8C8C8"/>
      </a:accent2>
      <a:accent3>
        <a:srgbClr val="7F8FA9"/>
      </a:accent3>
      <a:accent4>
        <a:srgbClr val="4A66AC"/>
      </a:accent4>
      <a:accent5>
        <a:srgbClr val="5AA2AE"/>
      </a:accent5>
      <a:accent6>
        <a:srgbClr val="9D90A0"/>
      </a:accent6>
      <a:hlink>
        <a:srgbClr val="005FA0"/>
      </a:hlink>
      <a:folHlink>
        <a:srgbClr val="9454C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FFFFFF"/>
      </a:accent1>
      <a:accent2>
        <a:srgbClr val="C8C8C8"/>
      </a:accent2>
      <a:accent3>
        <a:srgbClr val="7F8FA9"/>
      </a:accent3>
      <a:accent4>
        <a:srgbClr val="4A66AC"/>
      </a:accent4>
      <a:accent5>
        <a:srgbClr val="5AA2AE"/>
      </a:accent5>
      <a:accent6>
        <a:srgbClr val="9D90A0"/>
      </a:accent6>
      <a:hlink>
        <a:srgbClr val="005FA0"/>
      </a:hlink>
      <a:folHlink>
        <a:srgbClr val="9454C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FFFFFF"/>
      </a:accent1>
      <a:accent2>
        <a:srgbClr val="C8C8C8"/>
      </a:accent2>
      <a:accent3>
        <a:srgbClr val="7F8FA9"/>
      </a:accent3>
      <a:accent4>
        <a:srgbClr val="4A66AC"/>
      </a:accent4>
      <a:accent5>
        <a:srgbClr val="5AA2AE"/>
      </a:accent5>
      <a:accent6>
        <a:srgbClr val="9D90A0"/>
      </a:accent6>
      <a:hlink>
        <a:srgbClr val="005FA0"/>
      </a:hlink>
      <a:folHlink>
        <a:srgbClr val="9454C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42852"/>
      </a:dk2>
      <a:lt2>
        <a:srgbClr val="ACCBF9"/>
      </a:lt2>
      <a:accent1>
        <a:srgbClr val="FFFFFF"/>
      </a:accent1>
      <a:accent2>
        <a:srgbClr val="C8C8C8"/>
      </a:accent2>
      <a:accent3>
        <a:srgbClr val="7F8FA9"/>
      </a:accent3>
      <a:accent4>
        <a:srgbClr val="4A66AC"/>
      </a:accent4>
      <a:accent5>
        <a:srgbClr val="5AA2AE"/>
      </a:accent5>
      <a:accent6>
        <a:srgbClr val="9D90A0"/>
      </a:accent6>
      <a:hlink>
        <a:srgbClr val="005FA0"/>
      </a:hlink>
      <a:folHlink>
        <a:srgbClr val="9454C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3034</TotalTime>
  <Words>1997</Words>
  <Application>Microsoft Office PowerPoint</Application>
  <PresentationFormat>Personalizzato</PresentationFormat>
  <Paragraphs>258</Paragraphs>
  <Slides>37</Slides>
  <Notes>0</Notes>
  <HiddenSlides>0</HiddenSlides>
  <MMClips>0</MMClips>
  <ScaleCrop>false</ScaleCrop>
  <HeadingPairs>
    <vt:vector size="6" baseType="variant">
      <vt:variant>
        <vt:lpstr>Caratteri utilizzati</vt:lpstr>
      </vt:variant>
      <vt:variant>
        <vt:i4>5</vt:i4>
      </vt:variant>
      <vt:variant>
        <vt:lpstr>Tema</vt:lpstr>
      </vt:variant>
      <vt:variant>
        <vt:i4>4</vt:i4>
      </vt:variant>
      <vt:variant>
        <vt:lpstr>Titoli diapositive</vt:lpstr>
      </vt:variant>
      <vt:variant>
        <vt:i4>37</vt:i4>
      </vt:variant>
    </vt:vector>
  </HeadingPairs>
  <TitlesOfParts>
    <vt:vector size="46" baseType="lpstr">
      <vt:lpstr>Arial</vt:lpstr>
      <vt:lpstr>Calibri</vt:lpstr>
      <vt:lpstr>StarSymbol</vt:lpstr>
      <vt:lpstr>Symbol</vt:lpstr>
      <vt:lpstr>Wingdings</vt:lpstr>
      <vt:lpstr>Office Theme</vt:lpstr>
      <vt:lpstr>Office Theme</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PANEPINTO MarcoAlberto 1344</dc:creator>
  <dc:description/>
  <cp:lastModifiedBy>ZAMPONI Luciano 567</cp:lastModifiedBy>
  <cp:revision>222</cp:revision>
  <cp:lastPrinted>2019-07-22T21:40:11Z</cp:lastPrinted>
  <dcterms:created xsi:type="dcterms:W3CDTF">2017-01-17T10:37:00Z</dcterms:created>
  <dcterms:modified xsi:type="dcterms:W3CDTF">2020-07-07T14:02:14Z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Personalizzato</vt:lpwstr>
  </property>
  <property fmtid="{D5CDD505-2E9C-101B-9397-08002B2CF9AE}" pid="9" name="ScaleCrop">
    <vt:bool>false</vt:bool>
  </property>
  <property fmtid="{D5CDD505-2E9C-101B-9397-08002B2CF9AE}" pid="10" name="ShareDoc">
    <vt:bool>false</vt:bool>
  </property>
  <property fmtid="{D5CDD505-2E9C-101B-9397-08002B2CF9AE}" pid="11" name="Slides">
    <vt:i4>39</vt:i4>
  </property>
</Properties>
</file>