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07" r:id="rId19"/>
    <p:sldId id="272" r:id="rId20"/>
    <p:sldId id="273" r:id="rId21"/>
    <p:sldId id="308" r:id="rId22"/>
    <p:sldId id="309" r:id="rId23"/>
    <p:sldId id="306" r:id="rId24"/>
    <p:sldId id="274" r:id="rId25"/>
    <p:sldId id="275" r:id="rId26"/>
    <p:sldId id="276" r:id="rId27"/>
    <p:sldId id="294" r:id="rId28"/>
    <p:sldId id="297" r:id="rId29"/>
    <p:sldId id="298" r:id="rId30"/>
    <p:sldId id="299" r:id="rId31"/>
    <p:sldId id="300" r:id="rId32"/>
    <p:sldId id="323" r:id="rId33"/>
    <p:sldId id="324" r:id="rId34"/>
    <p:sldId id="325" r:id="rId35"/>
    <p:sldId id="326" r:id="rId36"/>
    <p:sldId id="310" r:id="rId37"/>
    <p:sldId id="311" r:id="rId38"/>
    <p:sldId id="312" r:id="rId39"/>
    <p:sldId id="314" r:id="rId40"/>
    <p:sldId id="315" r:id="rId41"/>
    <p:sldId id="316" r:id="rId42"/>
    <p:sldId id="317" r:id="rId43"/>
    <p:sldId id="318" r:id="rId44"/>
    <p:sldId id="319" r:id="rId45"/>
    <p:sldId id="321" r:id="rId46"/>
    <p:sldId id="322" r:id="rId47"/>
    <p:sldId id="313" r:id="rId48"/>
  </p:sldIdLst>
  <p:sldSz cx="18249900" cy="908685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 autoAdjust="0"/>
    <p:restoredTop sz="94522" autoAdjust="0"/>
  </p:normalViewPr>
  <p:slideViewPr>
    <p:cSldViewPr snapToGrid="0">
      <p:cViewPr>
        <p:scale>
          <a:sx n="66" d="100"/>
          <a:sy n="66" d="100"/>
        </p:scale>
        <p:origin x="-72" y="-30"/>
      </p:cViewPr>
      <p:guideLst>
        <p:guide orient="horz" pos="2862"/>
        <p:guide pos="57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81239" y="1487131"/>
            <a:ext cx="13687425" cy="316357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1239" y="4772700"/>
            <a:ext cx="13687425" cy="219388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57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57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9549731" y="483791"/>
            <a:ext cx="5890820" cy="770068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877269" y="483791"/>
            <a:ext cx="17444339" cy="770068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908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81239" y="1487131"/>
            <a:ext cx="13687425" cy="316357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1239" y="4772700"/>
            <a:ext cx="13687425" cy="219388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40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07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5176" y="2265405"/>
            <a:ext cx="15740539" cy="377987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45176" y="6081040"/>
            <a:ext cx="15740539" cy="19877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1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877270" y="2418953"/>
            <a:ext cx="11667579" cy="576552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3772972" y="2418953"/>
            <a:ext cx="11667579" cy="576552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28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7059" y="483793"/>
            <a:ext cx="15740539" cy="175637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57059" y="2227541"/>
            <a:ext cx="7720562" cy="10916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57059" y="3319224"/>
            <a:ext cx="7720562" cy="48820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9239013" y="2227541"/>
            <a:ext cx="7758585" cy="10916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9239013" y="3319224"/>
            <a:ext cx="7758585" cy="48820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58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92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5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7060" y="605790"/>
            <a:ext cx="5886067" cy="21202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58584" y="1308340"/>
            <a:ext cx="9239012" cy="64575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57060" y="2726055"/>
            <a:ext cx="5886067" cy="50503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5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447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7060" y="605790"/>
            <a:ext cx="5886067" cy="21202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7758584" y="1308340"/>
            <a:ext cx="9239012" cy="64575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57060" y="2726055"/>
            <a:ext cx="5886067" cy="50503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09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20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9549731" y="483791"/>
            <a:ext cx="5890820" cy="770068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877269" y="483791"/>
            <a:ext cx="17444339" cy="770068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08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81239" y="1487131"/>
            <a:ext cx="13687425" cy="316357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1239" y="4772700"/>
            <a:ext cx="13687425" cy="219388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13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7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5176" y="2265405"/>
            <a:ext cx="15740539" cy="377987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45176" y="6081040"/>
            <a:ext cx="15740539" cy="19877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19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877270" y="2418953"/>
            <a:ext cx="11667579" cy="576552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3772972" y="2418953"/>
            <a:ext cx="11667579" cy="576552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62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7059" y="483793"/>
            <a:ext cx="15740539" cy="175637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57059" y="2227541"/>
            <a:ext cx="7720562" cy="10916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57059" y="3319224"/>
            <a:ext cx="7720562" cy="48820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9239013" y="2227541"/>
            <a:ext cx="7758585" cy="10916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9239013" y="3319224"/>
            <a:ext cx="7758585" cy="48820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44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81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0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5176" y="2265405"/>
            <a:ext cx="15740539" cy="377987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45176" y="6081040"/>
            <a:ext cx="15740539" cy="19877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272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7060" y="605790"/>
            <a:ext cx="5886067" cy="21202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58584" y="1308340"/>
            <a:ext cx="9239012" cy="64575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57060" y="2726055"/>
            <a:ext cx="5886067" cy="50503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13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7060" y="605790"/>
            <a:ext cx="5886067" cy="21202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7758584" y="1308340"/>
            <a:ext cx="9239012" cy="64575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57060" y="2726055"/>
            <a:ext cx="5886067" cy="50503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82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03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9549731" y="483791"/>
            <a:ext cx="5890820" cy="770068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877269" y="483791"/>
            <a:ext cx="17444339" cy="770068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8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877270" y="2418953"/>
            <a:ext cx="11667579" cy="576552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3772972" y="2418953"/>
            <a:ext cx="11667579" cy="576552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49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7059" y="483793"/>
            <a:ext cx="15740539" cy="175637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57059" y="2227541"/>
            <a:ext cx="7720562" cy="10916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57059" y="3319224"/>
            <a:ext cx="7720562" cy="48820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9239013" y="2227541"/>
            <a:ext cx="7758585" cy="10916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9239013" y="3319224"/>
            <a:ext cx="7758585" cy="48820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15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91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21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7060" y="605790"/>
            <a:ext cx="5886067" cy="21202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58584" y="1308340"/>
            <a:ext cx="9239012" cy="64575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57060" y="2726055"/>
            <a:ext cx="5886067" cy="50503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98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7060" y="605790"/>
            <a:ext cx="5886067" cy="21202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7758584" y="1308340"/>
            <a:ext cx="9239012" cy="64575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57060" y="2726055"/>
            <a:ext cx="5886067" cy="50503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91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54682" y="483793"/>
            <a:ext cx="15740539" cy="1756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54682" y="2418953"/>
            <a:ext cx="15740539" cy="576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54680" y="8422166"/>
            <a:ext cx="4106228" cy="483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72C9-7F82-40B4-9526-2BE6F7E35937}" type="datetimeFigureOut">
              <a:rPr lang="it-IT" smtClean="0"/>
              <a:t>15/01/2015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045281" y="8422166"/>
            <a:ext cx="6159341" cy="483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2888992" y="8422166"/>
            <a:ext cx="4106228" cy="483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53670-CB24-4F7C-9E0F-17E0B2ECA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31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54682" y="483793"/>
            <a:ext cx="15740539" cy="1756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54682" y="2418953"/>
            <a:ext cx="15740539" cy="576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54680" y="8422166"/>
            <a:ext cx="4106228" cy="483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045281" y="8422166"/>
            <a:ext cx="6159341" cy="483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2888992" y="8422166"/>
            <a:ext cx="4106228" cy="483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0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54682" y="483793"/>
            <a:ext cx="15740539" cy="1756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54682" y="2418953"/>
            <a:ext cx="15740539" cy="576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54680" y="8422166"/>
            <a:ext cx="4106228" cy="483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72C9-7F82-40B4-9526-2BE6F7E3593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15/01/2015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045281" y="8422166"/>
            <a:ext cx="6159341" cy="483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2888992" y="8422166"/>
            <a:ext cx="4106228" cy="483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53670-CB24-4F7C-9E0F-17E0B2ECAF3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6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gif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gif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61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15897225" y="276225"/>
            <a:ext cx="1838325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14392275" y="847725"/>
            <a:ext cx="2381250" cy="952500"/>
          </a:xfrm>
          <a:prstGeom prst="wedgeRoundRectCallout">
            <a:avLst>
              <a:gd name="adj1" fmla="val 50000"/>
              <a:gd name="adj2" fmla="val -100000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500" smtClean="0">
                <a:solidFill>
                  <a:srgbClr val="000000"/>
                </a:solidFill>
                <a:latin typeface="Arial" panose="020B0604020202020204" pitchFamily="34" charset="0"/>
              </a:rPr>
              <a:t>Cliccare su "Servizi per la PA"</a:t>
            </a:r>
            <a:endParaRPr lang="it-IT" sz="15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Fumetto 2 3"/>
          <p:cNvSpPr/>
          <p:nvPr/>
        </p:nvSpPr>
        <p:spPr>
          <a:xfrm>
            <a:off x="4248150" y="3448050"/>
            <a:ext cx="3676650" cy="1066800"/>
          </a:xfrm>
          <a:prstGeom prst="wedgeRoundRectCallout">
            <a:avLst>
              <a:gd name="adj1" fmla="val 37800"/>
              <a:gd name="adj2" fmla="val -164300"/>
              <a:gd name="adj3" fmla="val 16667"/>
            </a:avLst>
          </a:prstGeom>
          <a:blipFill>
            <a:blip r:embed="rId5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2100" dirty="0" smtClean="0">
                <a:solidFill>
                  <a:srgbClr val="000000"/>
                </a:solidFill>
                <a:latin typeface="Arial" panose="020B0604020202020204" pitchFamily="34" charset="0"/>
              </a:rPr>
              <a:t>Accedere al portale www.sistemapiemonte.it</a:t>
            </a:r>
            <a:endParaRPr lang="it-IT" sz="2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0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accel="50000" decel="50000" fill="hold" grpId="1" nodeType="withEffect">
                                  <p:stCondLst>
                                    <p:cond delay="9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accel="50000" decel="5000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6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6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9"/>
    </mc:Choice>
    <mc:Fallback xmlns="">
      <p:transition spd="slow" advTm="229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1219200" y="6143625"/>
            <a:ext cx="9144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1800225" y="4962525"/>
            <a:ext cx="2381250" cy="952500"/>
          </a:xfrm>
          <a:prstGeom prst="wedgeRoundRectCallout">
            <a:avLst>
              <a:gd name="adj1" fmla="val -50000"/>
              <a:gd name="adj2" fmla="val 100000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50" smtClean="0">
                <a:solidFill>
                  <a:srgbClr val="000000"/>
                </a:solidFill>
                <a:latin typeface="Arial" panose="020B0604020202020204" pitchFamily="34" charset="0"/>
              </a:rPr>
              <a:t>Cliccare su "accedi"</a:t>
            </a:r>
            <a:endParaRPr lang="it-IT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8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accel="50000" decel="50000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98583" cy="931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1085850" y="2821650"/>
            <a:ext cx="1329804" cy="26193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4495799" y="2821650"/>
            <a:ext cx="2600325" cy="779318"/>
          </a:xfrm>
          <a:prstGeom prst="wedgeRoundRectCallout">
            <a:avLst>
              <a:gd name="adj1" fmla="val -129262"/>
              <a:gd name="adj2" fmla="val -32032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La cartella "Elenco documenti" contiene i report condivisi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0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210829" y="2239654"/>
            <a:ext cx="266400" cy="2664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523875" y="2990851"/>
            <a:ext cx="2819826" cy="462034"/>
          </a:xfrm>
          <a:prstGeom prst="wedgeRoundRectCallout">
            <a:avLst>
              <a:gd name="adj1" fmla="val -53045"/>
              <a:gd name="adj2" fmla="val -165890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Espandere "Cartelle pubbliche"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accel="50000" decel="50000" fill="hold" grpId="1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97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435306" y="2506354"/>
            <a:ext cx="266400" cy="26640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476250" y="3228976"/>
            <a:ext cx="3031225" cy="592398"/>
          </a:xfrm>
          <a:prstGeom prst="wedgeRoundRectCallout">
            <a:avLst>
              <a:gd name="adj1" fmla="val -44147"/>
              <a:gd name="adj2" fmla="val -129258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Espandere la cartella "DWSAN - Data </a:t>
            </a: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Warehouse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Sanità".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9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60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0"/>
    </mc:Choice>
    <mc:Fallback xmlns="">
      <p:transition spd="slow" advTm="342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803227" y="3362894"/>
            <a:ext cx="266400" cy="2664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8" name="Fumetto 2 7"/>
          <p:cNvSpPr/>
          <p:nvPr/>
        </p:nvSpPr>
        <p:spPr>
          <a:xfrm>
            <a:off x="1294261" y="4405881"/>
            <a:ext cx="3414217" cy="712029"/>
          </a:xfrm>
          <a:prstGeom prst="wedgeRoundRectCallout">
            <a:avLst>
              <a:gd name="adj1" fmla="val -57376"/>
              <a:gd name="adj2" fmla="val -160882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Espandere la cartella ‘’EXTRA  Flussi Dismessi e Prestazioni’’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7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5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1077620" y="3671817"/>
            <a:ext cx="266400" cy="2664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5" name="Fumetto 2 4"/>
          <p:cNvSpPr/>
          <p:nvPr/>
        </p:nvSpPr>
        <p:spPr>
          <a:xfrm>
            <a:off x="4264357" y="3855463"/>
            <a:ext cx="3228264" cy="952500"/>
          </a:xfrm>
          <a:prstGeom prst="wedgeRoundRectCallout">
            <a:avLst>
              <a:gd name="adj1" fmla="val -140946"/>
              <a:gd name="adj2" fmla="val -42686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Espandere la cartella ‘’Reportistica (</a:t>
            </a: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Regione,ASL,ASO,Presidi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)’’ per visualizzare i report di interesse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0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accel="50000" decel="5000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5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24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1601786" y="4286070"/>
            <a:ext cx="266400" cy="2664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5" name="Fumetto 2 4"/>
          <p:cNvSpPr/>
          <p:nvPr/>
        </p:nvSpPr>
        <p:spPr>
          <a:xfrm>
            <a:off x="5430386" y="2948040"/>
            <a:ext cx="3031225" cy="769819"/>
          </a:xfrm>
          <a:prstGeom prst="wedgeRoundRectCallout">
            <a:avLst>
              <a:gd name="adj1" fmla="val -167963"/>
              <a:gd name="adj2" fmla="val 97127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Scegliere la cartella per visualizzare 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i report relativi agli </a:t>
            </a:r>
            <a:r>
              <a:rPr lang="it-IT" sz="1400" b="1" dirty="0">
                <a:solidFill>
                  <a:srgbClr val="C00000"/>
                </a:solidFill>
                <a:latin typeface="Arial" panose="020B0604020202020204" pitchFamily="34" charset="0"/>
              </a:rPr>
              <a:t>anni precedenti 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a quello corrente</a:t>
            </a:r>
          </a:p>
        </p:txBody>
      </p:sp>
      <p:sp>
        <p:nvSpPr>
          <p:cNvPr id="6" name="Fumetto 2 5"/>
          <p:cNvSpPr/>
          <p:nvPr/>
        </p:nvSpPr>
        <p:spPr>
          <a:xfrm>
            <a:off x="4791215" y="5074362"/>
            <a:ext cx="3031225" cy="562163"/>
          </a:xfrm>
          <a:prstGeom prst="wedgeRoundRectCallout">
            <a:avLst>
              <a:gd name="adj1" fmla="val -147251"/>
              <a:gd name="adj2" fmla="val -152494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Contiene i report relativi </a:t>
            </a:r>
            <a:r>
              <a:rPr lang="it-IT" sz="1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all’anno corrente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ttangolo 6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1601786" y="3962960"/>
            <a:ext cx="266400" cy="2664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67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809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38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metto 2 6"/>
          <p:cNvSpPr/>
          <p:nvPr/>
        </p:nvSpPr>
        <p:spPr>
          <a:xfrm>
            <a:off x="11404850" y="2511389"/>
            <a:ext cx="4005944" cy="1093368"/>
          </a:xfrm>
          <a:prstGeom prst="wedgeRoundRectCallout">
            <a:avLst>
              <a:gd name="adj1" fmla="val 77088"/>
              <a:gd name="adj2" fmla="val -119410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Ciascuna pagina visualizza un elenco di 10 report. Possono essere presenti più pagine.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Fumetto 2 13"/>
          <p:cNvSpPr/>
          <p:nvPr/>
        </p:nvSpPr>
        <p:spPr>
          <a:xfrm>
            <a:off x="14243956" y="4487332"/>
            <a:ext cx="4005944" cy="1093368"/>
          </a:xfrm>
          <a:prstGeom prst="wedgeRoundRectCallout">
            <a:avLst>
              <a:gd name="adj1" fmla="val 37733"/>
              <a:gd name="adj2" fmla="val -298209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Cliccare sulle frecce di scorrimento, per visualizzare le pagine successive.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ttangolo 14">
            <a:hlinkClick r:id="" action="ppaction://noaction">
              <a:snd r:embed="rId4" name="audio_id_131.wav"/>
            </a:hlinkClick>
          </p:cNvPr>
          <p:cNvSpPr/>
          <p:nvPr/>
        </p:nvSpPr>
        <p:spPr>
          <a:xfrm>
            <a:off x="16547496" y="1404260"/>
            <a:ext cx="826103" cy="348818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hlinkClick r:id="" action="ppaction://noaction">
              <a:snd r:embed="rId4" name="audio_id_131.wav"/>
            </a:hlinkClick>
          </p:cNvPr>
          <p:cNvSpPr/>
          <p:nvPr/>
        </p:nvSpPr>
        <p:spPr>
          <a:xfrm>
            <a:off x="17419931" y="1405506"/>
            <a:ext cx="571052" cy="3492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2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57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6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6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1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15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9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metto 2 1"/>
          <p:cNvSpPr/>
          <p:nvPr/>
        </p:nvSpPr>
        <p:spPr>
          <a:xfrm>
            <a:off x="10869447" y="3133014"/>
            <a:ext cx="2428875" cy="729302"/>
          </a:xfrm>
          <a:prstGeom prst="wedgeRoundRectCallout">
            <a:avLst>
              <a:gd name="adj1" fmla="val -98711"/>
              <a:gd name="adj2" fmla="val -153139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Cliccare due volte sul report di interesse per aprirlo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88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metto 2 3"/>
          <p:cNvSpPr/>
          <p:nvPr/>
        </p:nvSpPr>
        <p:spPr>
          <a:xfrm>
            <a:off x="5936634" y="2610848"/>
            <a:ext cx="2457450" cy="850284"/>
          </a:xfrm>
          <a:prstGeom prst="wedgeRoundRectCallout">
            <a:avLst>
              <a:gd name="adj1" fmla="val -25009"/>
              <a:gd name="adj2" fmla="val 138521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Cliccare sulla barra ‘’Anno Precedente’’ per ordinare i valori selezionabili</a:t>
            </a:r>
            <a:endParaRPr lang="it-IT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875" cy="381000"/>
          </a:xfrm>
          <a:prstGeom prst="rect">
            <a:avLst/>
          </a:prstGeom>
        </p:spPr>
      </p:pic>
      <p:sp>
        <p:nvSpPr>
          <p:cNvPr id="7" name="Rettangolo 6">
            <a:hlinkClick r:id="" action="ppaction://noaction">
              <a:snd r:embed="rId5" name="audio_id_131.wav"/>
            </a:hlinkClick>
          </p:cNvPr>
          <p:cNvSpPr/>
          <p:nvPr/>
        </p:nvSpPr>
        <p:spPr>
          <a:xfrm>
            <a:off x="4858051" y="4328111"/>
            <a:ext cx="546465" cy="1456422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8" name="Fumetto 2 7"/>
          <p:cNvSpPr/>
          <p:nvPr/>
        </p:nvSpPr>
        <p:spPr>
          <a:xfrm>
            <a:off x="6348342" y="4427264"/>
            <a:ext cx="2457450" cy="660931"/>
          </a:xfrm>
          <a:prstGeom prst="wedgeRoundRectCallout">
            <a:avLst>
              <a:gd name="adj1" fmla="val -87720"/>
              <a:gd name="adj2" fmla="val 21027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00" dirty="0" smtClean="0">
                <a:solidFill>
                  <a:srgbClr val="000000"/>
                </a:solidFill>
                <a:latin typeface="Arial" panose="020B0604020202020204" pitchFamily="34" charset="0"/>
              </a:rPr>
              <a:t>Valori utili per filtrare la ricerca. Selezionare quello di interesse con un clic.</a:t>
            </a:r>
            <a:endParaRPr lang="it-IT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Fumetto 2 8"/>
          <p:cNvSpPr/>
          <p:nvPr/>
        </p:nvSpPr>
        <p:spPr>
          <a:xfrm>
            <a:off x="10472240" y="5545822"/>
            <a:ext cx="2457450" cy="425142"/>
          </a:xfrm>
          <a:prstGeom prst="wedgeRoundRectCallout">
            <a:avLst>
              <a:gd name="adj1" fmla="val -88320"/>
              <a:gd name="adj2" fmla="val -103846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00" dirty="0" smtClean="0">
                <a:solidFill>
                  <a:srgbClr val="000000"/>
                </a:solidFill>
                <a:latin typeface="Arial" panose="020B0604020202020204" pitchFamily="34" charset="0"/>
              </a:rPr>
              <a:t>Valore Impostato nel filtro</a:t>
            </a:r>
            <a:endParaRPr lang="it-IT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Fumetto 2 9"/>
          <p:cNvSpPr/>
          <p:nvPr/>
        </p:nvSpPr>
        <p:spPr>
          <a:xfrm>
            <a:off x="8915969" y="3461132"/>
            <a:ext cx="2916639" cy="645915"/>
          </a:xfrm>
          <a:prstGeom prst="wedgeRoundRectCallout">
            <a:avLst>
              <a:gd name="adj1" fmla="val -52778"/>
              <a:gd name="adj2" fmla="val 227860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</a:rPr>
              <a:t>Cliccare su </a:t>
            </a:r>
            <a:r>
              <a:rPr lang="it-IT" sz="1300" dirty="0" smtClean="0">
                <a:solidFill>
                  <a:srgbClr val="000000"/>
                </a:solidFill>
                <a:latin typeface="Arial" panose="020B0604020202020204" pitchFamily="34" charset="0"/>
              </a:rPr>
              <a:t>questo pulsante per impostare il valore selezionato come filtro</a:t>
            </a:r>
            <a:endParaRPr lang="it-IT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Fumetto 2 10"/>
          <p:cNvSpPr/>
          <p:nvPr/>
        </p:nvSpPr>
        <p:spPr>
          <a:xfrm>
            <a:off x="8805792" y="6359856"/>
            <a:ext cx="2457450" cy="832513"/>
          </a:xfrm>
          <a:prstGeom prst="wedgeRoundRectCallout">
            <a:avLst>
              <a:gd name="adj1" fmla="val -43335"/>
              <a:gd name="adj2" fmla="val -117228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</a:rPr>
              <a:t>Cliccare su questo pulsante </a:t>
            </a:r>
            <a:r>
              <a:rPr lang="it-IT" sz="1300" dirty="0" smtClean="0">
                <a:solidFill>
                  <a:srgbClr val="000000"/>
                </a:solidFill>
                <a:latin typeface="Arial" panose="020B0604020202020204" pitchFamily="34" charset="0"/>
              </a:rPr>
              <a:t>per pulire il filtro e procedere con la selezione di un nuovo valore</a:t>
            </a:r>
            <a:endParaRPr lang="it-IT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Fumetto 2 11"/>
          <p:cNvSpPr/>
          <p:nvPr/>
        </p:nvSpPr>
        <p:spPr>
          <a:xfrm>
            <a:off x="6348342" y="7478973"/>
            <a:ext cx="2457450" cy="937215"/>
          </a:xfrm>
          <a:prstGeom prst="wedgeRoundRectCallout">
            <a:avLst>
              <a:gd name="adj1" fmla="val 128827"/>
              <a:gd name="adj2" fmla="val 21285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00" dirty="0">
                <a:solidFill>
                  <a:srgbClr val="000000"/>
                </a:solidFill>
                <a:latin typeface="Arial" panose="020B0604020202020204" pitchFamily="34" charset="0"/>
              </a:rPr>
              <a:t>Cliccare su </a:t>
            </a:r>
            <a:r>
              <a:rPr lang="it-IT" sz="1300" dirty="0" smtClean="0">
                <a:solidFill>
                  <a:srgbClr val="000000"/>
                </a:solidFill>
                <a:latin typeface="Arial" panose="020B0604020202020204" pitchFamily="34" charset="0"/>
              </a:rPr>
              <a:t>questo pulsante per eseguire la ricerca secondo l’anno indicato</a:t>
            </a:r>
            <a:endParaRPr lang="it-IT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6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7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8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8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9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2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3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38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4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4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3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3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3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3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36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3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3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69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5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55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16944318" y="1416268"/>
            <a:ext cx="1044137" cy="317938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14850612" y="2233499"/>
            <a:ext cx="2381250" cy="843602"/>
          </a:xfrm>
          <a:prstGeom prst="wedgeRoundRectCallout">
            <a:avLst>
              <a:gd name="adj1" fmla="val 45415"/>
              <a:gd name="adj2" fmla="val -111325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Cliccare  su "Aggiorna dati" per aggiornare i dati del report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8" y="4746436"/>
            <a:ext cx="12738538" cy="3230916"/>
          </a:xfrm>
          <a:prstGeom prst="rect">
            <a:avLst/>
          </a:prstGeom>
        </p:spPr>
      </p:pic>
      <p:sp>
        <p:nvSpPr>
          <p:cNvPr id="4" name="Fumetto 2 3"/>
          <p:cNvSpPr/>
          <p:nvPr/>
        </p:nvSpPr>
        <p:spPr>
          <a:xfrm>
            <a:off x="2452118" y="3220871"/>
            <a:ext cx="2628900" cy="914400"/>
          </a:xfrm>
          <a:prstGeom prst="wedgeRoundRectCallout">
            <a:avLst>
              <a:gd name="adj1" fmla="val 117514"/>
              <a:gd name="adj2" fmla="val 114717"/>
              <a:gd name="adj3" fmla="val 16667"/>
            </a:avLst>
          </a:prstGeom>
          <a:blipFill>
            <a:blip r:embed="rId6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Ecco i dati di produzione dei vari flussi suddivisi per mese di competenza per l’anno richiesto 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Fumetto 2 6"/>
          <p:cNvSpPr/>
          <p:nvPr/>
        </p:nvSpPr>
        <p:spPr>
          <a:xfrm>
            <a:off x="2237805" y="6032311"/>
            <a:ext cx="3057526" cy="1102910"/>
          </a:xfrm>
          <a:prstGeom prst="wedgeRoundRectCallout">
            <a:avLst>
              <a:gd name="adj1" fmla="val -50634"/>
              <a:gd name="adj2" fmla="val 127355"/>
              <a:gd name="adj3" fmla="val 16667"/>
            </a:avLst>
          </a:prstGeom>
          <a:blipFill>
            <a:blip r:embed="rId7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Scegliere ‘’</a:t>
            </a:r>
            <a:r>
              <a:rPr lang="it-IT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InviiSDOpu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Tot’’ per 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visualizzare 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i dati dei vari i flussi, suddivisi per mese 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di </a:t>
            </a:r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competenza, relativi all’anno selezionato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it-IT" sz="1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Fumetto 2 7"/>
          <p:cNvSpPr/>
          <p:nvPr/>
        </p:nvSpPr>
        <p:spPr>
          <a:xfrm>
            <a:off x="4321056" y="8397661"/>
            <a:ext cx="2381250" cy="586855"/>
          </a:xfrm>
          <a:prstGeom prst="wedgeRoundRectCallout">
            <a:avLst>
              <a:gd name="adj1" fmla="val -94705"/>
              <a:gd name="adj2" fmla="val -53263"/>
              <a:gd name="adj3" fmla="val 16667"/>
            </a:avLst>
          </a:prstGeom>
          <a:blipFill>
            <a:blip r:embed="rId7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Report costituito da più fogli di lavoro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1542197" y="8215952"/>
            <a:ext cx="1733266" cy="226889"/>
            <a:chOff x="1542197" y="8215952"/>
            <a:chExt cx="1733266" cy="226889"/>
          </a:xfrm>
        </p:grpSpPr>
        <p:cxnSp>
          <p:nvCxnSpPr>
            <p:cNvPr id="11" name="Connettore 1 10"/>
            <p:cNvCxnSpPr/>
            <p:nvPr/>
          </p:nvCxnSpPr>
          <p:spPr>
            <a:xfrm>
              <a:off x="1542197" y="8427075"/>
              <a:ext cx="17332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 flipV="1">
              <a:off x="1555845" y="8215952"/>
              <a:ext cx="0" cy="2268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 flipV="1">
              <a:off x="3275463" y="8215952"/>
              <a:ext cx="0" cy="2268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339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8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83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1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2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3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8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4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6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5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8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8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grpId="1" nodeType="withEffect">
                                  <p:stCondLst>
                                    <p:cond delay="55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3" y="1809678"/>
            <a:ext cx="12765142" cy="4811839"/>
          </a:xfrm>
          <a:prstGeom prst="rect">
            <a:avLst/>
          </a:prstGeom>
        </p:spPr>
      </p:pic>
      <p:sp>
        <p:nvSpPr>
          <p:cNvPr id="4" name="Rettangolo 3">
            <a:hlinkClick r:id="" action="ppaction://noaction">
              <a:snd r:embed="rId4" name="audio_id_131.wav"/>
            </a:hlinkClick>
          </p:cNvPr>
          <p:cNvSpPr/>
          <p:nvPr/>
        </p:nvSpPr>
        <p:spPr>
          <a:xfrm>
            <a:off x="4943370" y="1457864"/>
            <a:ext cx="216000" cy="2160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5" name="Fumetto 2 4"/>
          <p:cNvSpPr/>
          <p:nvPr/>
        </p:nvSpPr>
        <p:spPr>
          <a:xfrm>
            <a:off x="5051370" y="2806262"/>
            <a:ext cx="2619375" cy="490692"/>
          </a:xfrm>
          <a:prstGeom prst="wedgeRoundRectCallout">
            <a:avLst>
              <a:gd name="adj1" fmla="val -49115"/>
              <a:gd name="adj2" fmla="val -286015"/>
              <a:gd name="adj3" fmla="val 16667"/>
            </a:avLst>
          </a:prstGeom>
          <a:blipFill>
            <a:blip r:embed="rId5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Avanti di una pagina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Fumetto 2 1"/>
          <p:cNvSpPr/>
          <p:nvPr/>
        </p:nvSpPr>
        <p:spPr>
          <a:xfrm>
            <a:off x="9946951" y="6812399"/>
            <a:ext cx="2619375" cy="571515"/>
          </a:xfrm>
          <a:prstGeom prst="wedgeRoundRectCallout">
            <a:avLst>
              <a:gd name="adj1" fmla="val 81421"/>
              <a:gd name="adj2" fmla="val 7688"/>
              <a:gd name="adj3" fmla="val 16667"/>
            </a:avLst>
          </a:prstGeom>
          <a:blipFill>
            <a:blip r:embed="rId5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 l'intero report è visualizzabile in più pagine...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6142619" y="1566000"/>
            <a:ext cx="2619375" cy="541362"/>
          </a:xfrm>
          <a:prstGeom prst="wedgeRoundRectCallout">
            <a:avLst>
              <a:gd name="adj1" fmla="val -78572"/>
              <a:gd name="adj2" fmla="val -46965"/>
              <a:gd name="adj3" fmla="val 16667"/>
            </a:avLst>
          </a:prstGeom>
          <a:blipFill>
            <a:blip r:embed="rId5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Ultima pagina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ttangolo 6">
            <a:hlinkClick r:id="" action="ppaction://noaction">
              <a:snd r:embed="rId4" name="audio_id_131.wav"/>
            </a:hlinkClick>
          </p:cNvPr>
          <p:cNvSpPr/>
          <p:nvPr/>
        </p:nvSpPr>
        <p:spPr>
          <a:xfrm>
            <a:off x="5177658" y="1458000"/>
            <a:ext cx="216000" cy="2160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hlinkClick r:id="" action="ppaction://noaction">
              <a:snd r:embed="rId4" name="audio_id_131.wav"/>
            </a:hlinkClick>
          </p:cNvPr>
          <p:cNvSpPr/>
          <p:nvPr/>
        </p:nvSpPr>
        <p:spPr>
          <a:xfrm>
            <a:off x="13354706" y="6850623"/>
            <a:ext cx="881555" cy="385747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7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accel="5000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9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5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1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33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6" y="3752193"/>
            <a:ext cx="12770070" cy="4225158"/>
          </a:xfrm>
          <a:prstGeom prst="rect">
            <a:avLst/>
          </a:prstGeom>
        </p:spPr>
      </p:pic>
      <p:sp>
        <p:nvSpPr>
          <p:cNvPr id="2" name="Rettangolo 1">
            <a:hlinkClick r:id="" action="ppaction://noaction">
              <a:snd r:embed="rId4" name="audio_id_131.wav"/>
            </a:hlinkClick>
          </p:cNvPr>
          <p:cNvSpPr/>
          <p:nvPr/>
        </p:nvSpPr>
        <p:spPr>
          <a:xfrm>
            <a:off x="1183091" y="348581"/>
            <a:ext cx="2664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1449491" y="1016332"/>
            <a:ext cx="2724150" cy="635047"/>
          </a:xfrm>
          <a:prstGeom prst="wedgeRoundRectCallout">
            <a:avLst>
              <a:gd name="adj1" fmla="val -50000"/>
              <a:gd name="adj2" fmla="val -121491"/>
              <a:gd name="adj3" fmla="val 16667"/>
            </a:avLst>
          </a:prstGeom>
          <a:blipFill>
            <a:blip r:embed="rId5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Per poter esportare il report, cliccare su "Documento"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accel="50000" decel="5000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metto 2 2"/>
          <p:cNvSpPr/>
          <p:nvPr/>
        </p:nvSpPr>
        <p:spPr>
          <a:xfrm>
            <a:off x="6298158" y="1009934"/>
            <a:ext cx="2686050" cy="838200"/>
          </a:xfrm>
          <a:prstGeom prst="wedgeRoundRectCallout">
            <a:avLst>
              <a:gd name="adj1" fmla="val -79978"/>
              <a:gd name="adj2" fmla="val -29987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E' possibile esportare il report in diversi formati. Scegliere ad esempio Excel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35270" y="1009934"/>
            <a:ext cx="1368000" cy="323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500" dirty="0" smtClean="0"/>
              <a:t>     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" cy="2857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7" y="3752192"/>
            <a:ext cx="12738539" cy="4209393"/>
          </a:xfrm>
          <a:prstGeom prst="rect">
            <a:avLst/>
          </a:prstGeom>
        </p:spPr>
      </p:pic>
      <p:sp>
        <p:nvSpPr>
          <p:cNvPr id="6" name="Fumetto 2 5"/>
          <p:cNvSpPr/>
          <p:nvPr/>
        </p:nvSpPr>
        <p:spPr>
          <a:xfrm>
            <a:off x="993227" y="1989636"/>
            <a:ext cx="2686050" cy="838200"/>
          </a:xfrm>
          <a:prstGeom prst="wedgeRoundRectCallout">
            <a:avLst>
              <a:gd name="adj1" fmla="val -42414"/>
              <a:gd name="adj2" fmla="val -146601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Posizionarsi sul comando ‘’Salva nel computer come’’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2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9056285" y="6625275"/>
            <a:ext cx="972000" cy="337647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5779686" y="6117021"/>
            <a:ext cx="2381250" cy="1029749"/>
          </a:xfrm>
          <a:prstGeom prst="wedgeRoundRectCallout">
            <a:avLst>
              <a:gd name="adj1" fmla="val 88151"/>
              <a:gd name="adj2" fmla="val 13168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Lasciare l'impostazione "Aprirlo con…" e confermare con OK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2" y="4950373"/>
            <a:ext cx="4474800" cy="29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2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9"/>
    </mc:Choice>
    <mc:Fallback xmlns="">
      <p:transition spd="slow" advTm="3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6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2059474" y="7674443"/>
            <a:ext cx="1828800" cy="2880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4162072" y="4491885"/>
            <a:ext cx="2886075" cy="810051"/>
          </a:xfrm>
          <a:prstGeom prst="wedgeRoundRectCallout">
            <a:avLst>
              <a:gd name="adj1" fmla="val -79865"/>
              <a:gd name="adj2" fmla="val 348531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Il report verrà aperto nel formato prescelto. Ora sarà possibile salvarlo sul proprio pc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059474" y="4000500"/>
            <a:ext cx="721826" cy="469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53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7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accel="50000" decel="50000" fill="hold" grpId="1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metto 2 1"/>
          <p:cNvSpPr/>
          <p:nvPr/>
        </p:nvSpPr>
        <p:spPr>
          <a:xfrm>
            <a:off x="6819900" y="5124450"/>
            <a:ext cx="2381250" cy="952500"/>
          </a:xfrm>
          <a:prstGeom prst="wedgeRoundRectCallout">
            <a:avLst>
              <a:gd name="adj1" fmla="val -50000"/>
              <a:gd name="adj2" fmla="val 100000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50" smtClean="0">
                <a:solidFill>
                  <a:srgbClr val="000000"/>
                </a:solidFill>
                <a:latin typeface="Arial" panose="020B0604020202020204" pitchFamily="34" charset="0"/>
              </a:rPr>
              <a:t>Cliccare su "Sanità"</a:t>
            </a:r>
            <a:endParaRPr lang="it-IT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8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metto 2 1"/>
          <p:cNvSpPr/>
          <p:nvPr/>
        </p:nvSpPr>
        <p:spPr>
          <a:xfrm>
            <a:off x="739776" y="1588749"/>
            <a:ext cx="2736850" cy="1029749"/>
          </a:xfrm>
          <a:prstGeom prst="wedgeRoundRectCallout">
            <a:avLst>
              <a:gd name="adj1" fmla="val -58045"/>
              <a:gd name="adj2" fmla="val -152360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Cliccare sull’etichetta ‘’File’’, se si desidera salvare il documento sul proprio computer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0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metto 2 2"/>
          <p:cNvSpPr/>
          <p:nvPr/>
        </p:nvSpPr>
        <p:spPr>
          <a:xfrm>
            <a:off x="2006599" y="2682380"/>
            <a:ext cx="3131457" cy="830078"/>
          </a:xfrm>
          <a:prstGeom prst="wedgeRoundRectCallout">
            <a:avLst>
              <a:gd name="adj1" fmla="val -82492"/>
              <a:gd name="adj2" fmla="val -237984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Cliccare sul comando ‘’Salva con nome’’</a:t>
            </a:r>
            <a:endParaRPr lang="it-IT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7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9550"/>
          </a:xfrm>
          <a:prstGeom prst="rect">
            <a:avLst/>
          </a:prstGeom>
        </p:spPr>
      </p:pic>
      <p:sp>
        <p:nvSpPr>
          <p:cNvPr id="45" name="Rettangolo 44"/>
          <p:cNvSpPr/>
          <p:nvPr/>
        </p:nvSpPr>
        <p:spPr>
          <a:xfrm>
            <a:off x="2209800" y="1380410"/>
            <a:ext cx="812800" cy="16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7" name="Fumetto 2 56"/>
          <p:cNvSpPr/>
          <p:nvPr/>
        </p:nvSpPr>
        <p:spPr>
          <a:xfrm>
            <a:off x="1638300" y="1462960"/>
            <a:ext cx="2768600" cy="759137"/>
          </a:xfrm>
          <a:prstGeom prst="wedgeRoundRectCallout">
            <a:avLst>
              <a:gd name="adj1" fmla="val 45021"/>
              <a:gd name="adj2" fmla="val 325933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Selezionare il disco sul quale si desiderano salvare i dati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58" name="Fumetto 2 57"/>
          <p:cNvSpPr/>
          <p:nvPr/>
        </p:nvSpPr>
        <p:spPr>
          <a:xfrm>
            <a:off x="6897914" y="4108596"/>
            <a:ext cx="2768600" cy="759137"/>
          </a:xfrm>
          <a:prstGeom prst="wedgeRoundRectCallout">
            <a:avLst>
              <a:gd name="adj1" fmla="val -97050"/>
              <a:gd name="adj2" fmla="val 111795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Assegnare un nome, a piacere, al file Excel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59" name="Fumetto 2 58"/>
          <p:cNvSpPr/>
          <p:nvPr/>
        </p:nvSpPr>
        <p:spPr>
          <a:xfrm>
            <a:off x="8663214" y="5674432"/>
            <a:ext cx="2768600" cy="759137"/>
          </a:xfrm>
          <a:prstGeom prst="wedgeRoundRectCallout">
            <a:avLst>
              <a:gd name="adj1" fmla="val 72283"/>
              <a:gd name="adj2" fmla="val 115620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Cliccare sul pulsante ‘’Salva’’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72" name="Fumetto 2 71"/>
          <p:cNvSpPr/>
          <p:nvPr/>
        </p:nvSpPr>
        <p:spPr>
          <a:xfrm>
            <a:off x="8802913" y="2222097"/>
            <a:ext cx="2768600" cy="759137"/>
          </a:xfrm>
          <a:prstGeom prst="wedgeRoundRectCallout">
            <a:avLst>
              <a:gd name="adj1" fmla="val -117496"/>
              <a:gd name="adj2" fmla="val 4726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Selezionare la cartella nella quale si desidera effettuare il salvataggio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81138" y="5949944"/>
            <a:ext cx="989610" cy="208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</a:rPr>
              <a:t>Report</a:t>
            </a:r>
            <a:endParaRPr 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5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1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accel="50000" decel="5000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accel="50000" decel="50000" fill="hold" grpId="1" nodeType="withEffect">
                                  <p:stCondLst>
                                    <p:cond delay="1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4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accel="50000" decel="50000" fill="hold" grpId="0" nodeType="withEffect">
                                  <p:stCondLst>
                                    <p:cond delay="18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accel="50000" decel="50000" fill="hold" grpId="1" nodeType="withEffect">
                                  <p:stCondLst>
                                    <p:cond delay="2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4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accel="50000" decel="50000" fill="hold" grpId="0" nodeType="withEffect">
                                  <p:stCondLst>
                                    <p:cond delay="28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accel="50000" decel="50000" fill="hold" grpId="1" nodeType="withEffect">
                                  <p:stCondLst>
                                    <p:cond delay="3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4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72" grpId="0" animBg="1"/>
      <p:bldP spid="7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metto 2 1"/>
          <p:cNvSpPr/>
          <p:nvPr/>
        </p:nvSpPr>
        <p:spPr>
          <a:xfrm>
            <a:off x="551091" y="848520"/>
            <a:ext cx="2736850" cy="1029749"/>
          </a:xfrm>
          <a:prstGeom prst="wedgeRoundRectCallout">
            <a:avLst>
              <a:gd name="adj1" fmla="val -44256"/>
              <a:gd name="adj2" fmla="val -115713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Cliccare sull’etichetta ‘’File’’, se si desidera  uscire dall’applicativo.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Fumetto 2 2"/>
          <p:cNvSpPr/>
          <p:nvPr/>
        </p:nvSpPr>
        <p:spPr>
          <a:xfrm>
            <a:off x="2006600" y="3197254"/>
            <a:ext cx="2768600" cy="1029749"/>
          </a:xfrm>
          <a:prstGeom prst="wedgeRoundRectCallout">
            <a:avLst>
              <a:gd name="adj1" fmla="val -94428"/>
              <a:gd name="adj2" fmla="val 208560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Successviamente</a:t>
            </a:r>
            <a:r>
              <a:rPr lang="it-IT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, cliccare sul comando ‘’Esci’’</a:t>
            </a:r>
            <a:endParaRPr lang="it-IT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8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accel="50000" decel="5000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accel="50000" decel="50000" fill="hold" grpId="1" nodeType="withEffect">
                                  <p:stCondLst>
                                    <p:cond delay="1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4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6" y="3752193"/>
            <a:ext cx="12770070" cy="4225158"/>
          </a:xfrm>
          <a:prstGeom prst="rect">
            <a:avLst/>
          </a:prstGeom>
        </p:spPr>
      </p:pic>
      <p:sp>
        <p:nvSpPr>
          <p:cNvPr id="2" name="Rettangolo 1">
            <a:hlinkClick r:id="" action="ppaction://noaction">
              <a:snd r:embed="rId4" name="audio_id_131.wav"/>
            </a:hlinkClick>
          </p:cNvPr>
          <p:cNvSpPr/>
          <p:nvPr/>
        </p:nvSpPr>
        <p:spPr>
          <a:xfrm>
            <a:off x="1183091" y="348581"/>
            <a:ext cx="2664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1449491" y="1016332"/>
            <a:ext cx="2724150" cy="635047"/>
          </a:xfrm>
          <a:prstGeom prst="wedgeRoundRectCallout">
            <a:avLst>
              <a:gd name="adj1" fmla="val -50000"/>
              <a:gd name="adj2" fmla="val -121491"/>
              <a:gd name="adj3" fmla="val 16667"/>
            </a:avLst>
          </a:prstGeom>
          <a:blipFill>
            <a:blip r:embed="rId5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Per chiudere il report, cliccare su "Documento"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accel="50000" decel="5000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62" y="4833115"/>
            <a:ext cx="13044893" cy="3128470"/>
          </a:xfrm>
          <a:prstGeom prst="rect">
            <a:avLst/>
          </a:prstGeom>
        </p:spPr>
      </p:pic>
      <p:sp>
        <p:nvSpPr>
          <p:cNvPr id="7" name="Fumetto 2 6"/>
          <p:cNvSpPr/>
          <p:nvPr/>
        </p:nvSpPr>
        <p:spPr>
          <a:xfrm>
            <a:off x="2017049" y="2480354"/>
            <a:ext cx="2724150" cy="481392"/>
          </a:xfrm>
          <a:prstGeom prst="wedgeRoundRectCallout">
            <a:avLst>
              <a:gd name="adj1" fmla="val -84146"/>
              <a:gd name="adj2" fmla="val -175420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Selezionare il comando ‘’Chiudi’’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6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65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55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1077620" y="3990234"/>
            <a:ext cx="266400" cy="2664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5" name="Fumetto 2 4"/>
          <p:cNvSpPr/>
          <p:nvPr/>
        </p:nvSpPr>
        <p:spPr>
          <a:xfrm>
            <a:off x="1648157" y="5442963"/>
            <a:ext cx="3228264" cy="952500"/>
          </a:xfrm>
          <a:prstGeom prst="wedgeRoundRectCallout">
            <a:avLst>
              <a:gd name="adj1" fmla="val -59906"/>
              <a:gd name="adj2" fmla="val -177353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Espandere la cartella ‘Scarico dati’’ per visualizzare i file dati da scaricare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accel="50000" decel="5000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5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24300" y="49022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XXXXXXX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321800" y="2136696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XXXXXXX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509991" y="2709228"/>
            <a:ext cx="9698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XXXXXX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59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24300" y="49022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XXXXXXX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321800" y="2136696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XXXXXXX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509991" y="2709228"/>
            <a:ext cx="9698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XXXXXX</a:t>
            </a:r>
            <a:endParaRPr lang="it-IT" dirty="0"/>
          </a:p>
        </p:txBody>
      </p:sp>
      <p:sp>
        <p:nvSpPr>
          <p:cNvPr id="7" name="Fumetto 2 6"/>
          <p:cNvSpPr/>
          <p:nvPr/>
        </p:nvSpPr>
        <p:spPr>
          <a:xfrm>
            <a:off x="10670309" y="3252664"/>
            <a:ext cx="2428875" cy="729302"/>
          </a:xfrm>
          <a:prstGeom prst="wedgeRoundRectCallout">
            <a:avLst>
              <a:gd name="adj1" fmla="val -69430"/>
              <a:gd name="adj2" fmla="val -167070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Cliccare due volte sul report di interesse per aprirlo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8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00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3451937"/>
            <a:ext cx="5067300" cy="3783733"/>
          </a:xfrm>
          <a:prstGeom prst="rect">
            <a:avLst/>
          </a:prstGeom>
        </p:spPr>
      </p:pic>
      <p:sp>
        <p:nvSpPr>
          <p:cNvPr id="3" name="Fumetto 2 2"/>
          <p:cNvSpPr/>
          <p:nvPr/>
        </p:nvSpPr>
        <p:spPr>
          <a:xfrm>
            <a:off x="3571875" y="6536121"/>
            <a:ext cx="2381250" cy="1029749"/>
          </a:xfrm>
          <a:prstGeom prst="wedgeRoundRectCallout">
            <a:avLst>
              <a:gd name="adj1" fmla="val 120684"/>
              <a:gd name="adj2" fmla="val -20132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Lasciare l'impostazione "Aprirlo con…" e confermare con OK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1115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8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2000" r="3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9550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990600" y="1257300"/>
            <a:ext cx="4191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NN</a:t>
            </a:r>
            <a:endParaRPr lang="it-IT" sz="1000" dirty="0"/>
          </a:p>
        </p:txBody>
      </p:sp>
      <p:grpSp>
        <p:nvGrpSpPr>
          <p:cNvPr id="44" name="Gruppo 43"/>
          <p:cNvGrpSpPr/>
          <p:nvPr/>
        </p:nvGrpSpPr>
        <p:grpSpPr>
          <a:xfrm>
            <a:off x="984250" y="2093039"/>
            <a:ext cx="444500" cy="6903482"/>
            <a:chOff x="984250" y="2093039"/>
            <a:chExt cx="444500" cy="6903482"/>
          </a:xfrm>
        </p:grpSpPr>
        <p:sp>
          <p:nvSpPr>
            <p:cNvPr id="34" name="CasellaDiTesto 33"/>
            <p:cNvSpPr txBox="1"/>
            <p:nvPr/>
          </p:nvSpPr>
          <p:spPr>
            <a:xfrm>
              <a:off x="984250" y="2093039"/>
              <a:ext cx="4191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NN</a:t>
              </a:r>
              <a:endParaRPr lang="it-IT" sz="1000" dirty="0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990600" y="2923460"/>
              <a:ext cx="4191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NN</a:t>
              </a:r>
              <a:endParaRPr lang="it-IT" sz="1000" dirty="0"/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990600" y="3761660"/>
              <a:ext cx="4191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NN</a:t>
              </a:r>
              <a:endParaRPr lang="it-IT" sz="1000" dirty="0"/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990600" y="4584700"/>
              <a:ext cx="4191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NN</a:t>
              </a:r>
              <a:endParaRPr lang="it-IT" sz="1000" dirty="0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990600" y="5425360"/>
              <a:ext cx="4191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NN</a:t>
              </a:r>
              <a:endParaRPr lang="it-IT" sz="1000" dirty="0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1003300" y="6248400"/>
              <a:ext cx="4191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NN</a:t>
              </a:r>
              <a:endParaRPr lang="it-IT" sz="1000" dirty="0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1003300" y="7086600"/>
              <a:ext cx="4191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NN</a:t>
              </a:r>
              <a:endParaRPr lang="it-IT" sz="1000" dirty="0"/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1009650" y="7924800"/>
              <a:ext cx="4191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NN</a:t>
              </a:r>
              <a:endParaRPr lang="it-IT" sz="1000" dirty="0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996950" y="8750300"/>
              <a:ext cx="4191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NN</a:t>
              </a:r>
              <a:endParaRPr lang="it-IT" sz="1000" dirty="0"/>
            </a:p>
          </p:txBody>
        </p:sp>
      </p:grpSp>
      <p:sp>
        <p:nvSpPr>
          <p:cNvPr id="45" name="Rettangolo 44"/>
          <p:cNvSpPr/>
          <p:nvPr/>
        </p:nvSpPr>
        <p:spPr>
          <a:xfrm>
            <a:off x="2209800" y="1380410"/>
            <a:ext cx="812800" cy="16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5" name="Gruppo 54"/>
          <p:cNvGrpSpPr/>
          <p:nvPr/>
        </p:nvGrpSpPr>
        <p:grpSpPr>
          <a:xfrm>
            <a:off x="2209800" y="1244600"/>
            <a:ext cx="1739900" cy="7816850"/>
            <a:chOff x="2209800" y="1244600"/>
            <a:chExt cx="1739900" cy="7816850"/>
          </a:xfrm>
        </p:grpSpPr>
        <p:sp>
          <p:nvSpPr>
            <p:cNvPr id="9" name="Rettangolo 8"/>
            <p:cNvSpPr/>
            <p:nvPr/>
          </p:nvSpPr>
          <p:spPr>
            <a:xfrm>
              <a:off x="3136900" y="29210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3136900" y="37592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3136900" y="45847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3136900" y="54229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3136900" y="62484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3136900" y="70866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3136900" y="79248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3136900" y="87503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3136900" y="20701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3136900" y="12446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2247900" y="22352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/>
            <p:cNvSpPr/>
            <p:nvPr/>
          </p:nvSpPr>
          <p:spPr>
            <a:xfrm>
              <a:off x="2247900" y="305927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/>
            <p:cNvSpPr/>
            <p:nvPr/>
          </p:nvSpPr>
          <p:spPr>
            <a:xfrm>
              <a:off x="2247900" y="390874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/>
            <p:cNvSpPr/>
            <p:nvPr/>
          </p:nvSpPr>
          <p:spPr>
            <a:xfrm>
              <a:off x="2247900" y="4735671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2247900" y="556117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2247900" y="6412071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/>
            <p:cNvSpPr/>
            <p:nvPr/>
          </p:nvSpPr>
          <p:spPr>
            <a:xfrm>
              <a:off x="2209800" y="7220981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ttangolo 52"/>
            <p:cNvSpPr/>
            <p:nvPr/>
          </p:nvSpPr>
          <p:spPr>
            <a:xfrm>
              <a:off x="2247900" y="80772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ettangolo 53"/>
            <p:cNvSpPr/>
            <p:nvPr/>
          </p:nvSpPr>
          <p:spPr>
            <a:xfrm>
              <a:off x="2247900" y="889635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0" name="Gruppo 69"/>
          <p:cNvGrpSpPr/>
          <p:nvPr/>
        </p:nvGrpSpPr>
        <p:grpSpPr>
          <a:xfrm>
            <a:off x="6438900" y="1257300"/>
            <a:ext cx="660400" cy="6832600"/>
            <a:chOff x="6438900" y="1257300"/>
            <a:chExt cx="660400" cy="6832600"/>
          </a:xfrm>
        </p:grpSpPr>
        <p:sp>
          <p:nvSpPr>
            <p:cNvPr id="60" name="Rettangolo 59"/>
            <p:cNvSpPr/>
            <p:nvPr/>
          </p:nvSpPr>
          <p:spPr>
            <a:xfrm>
              <a:off x="6451600" y="1257300"/>
              <a:ext cx="6350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/>
            <p:cNvSpPr/>
            <p:nvPr/>
          </p:nvSpPr>
          <p:spPr>
            <a:xfrm>
              <a:off x="6451600" y="2093039"/>
              <a:ext cx="6350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/>
            <p:cNvSpPr/>
            <p:nvPr/>
          </p:nvSpPr>
          <p:spPr>
            <a:xfrm>
              <a:off x="6438900" y="2923459"/>
              <a:ext cx="635000" cy="16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/>
            <p:cNvSpPr/>
            <p:nvPr/>
          </p:nvSpPr>
          <p:spPr>
            <a:xfrm>
              <a:off x="6438900" y="3761660"/>
              <a:ext cx="635000" cy="16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/>
            <p:cNvSpPr/>
            <p:nvPr/>
          </p:nvSpPr>
          <p:spPr>
            <a:xfrm>
              <a:off x="6464300" y="4599859"/>
              <a:ext cx="635000" cy="16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/>
            <p:cNvSpPr/>
            <p:nvPr/>
          </p:nvSpPr>
          <p:spPr>
            <a:xfrm>
              <a:off x="6451600" y="5429049"/>
              <a:ext cx="635000" cy="16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/>
            <p:cNvSpPr/>
            <p:nvPr/>
          </p:nvSpPr>
          <p:spPr>
            <a:xfrm>
              <a:off x="6451600" y="6264789"/>
              <a:ext cx="635000" cy="16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/>
            <p:cNvSpPr/>
            <p:nvPr/>
          </p:nvSpPr>
          <p:spPr>
            <a:xfrm>
              <a:off x="6464300" y="7089059"/>
              <a:ext cx="635000" cy="16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/>
            <p:cNvSpPr/>
            <p:nvPr/>
          </p:nvSpPr>
          <p:spPr>
            <a:xfrm>
              <a:off x="6438900" y="7927259"/>
              <a:ext cx="635000" cy="16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9" name="Rettangolo 68"/>
          <p:cNvSpPr/>
          <p:nvPr/>
        </p:nvSpPr>
        <p:spPr>
          <a:xfrm>
            <a:off x="6438900" y="8760338"/>
            <a:ext cx="635000" cy="162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Fumetto 2 70"/>
          <p:cNvSpPr/>
          <p:nvPr/>
        </p:nvSpPr>
        <p:spPr>
          <a:xfrm>
            <a:off x="6311900" y="865535"/>
            <a:ext cx="2768600" cy="1029749"/>
          </a:xfrm>
          <a:prstGeom prst="wedgeRoundRectCallout">
            <a:avLst>
              <a:gd name="adj1" fmla="val -197180"/>
              <a:gd name="adj2" fmla="val -76863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Report Excel con i dati </a:t>
            </a:r>
            <a:r>
              <a:rPr lang="it-IT" sz="1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NON MODIFICABILI.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74" name="CasellaDiTesto 73"/>
          <p:cNvSpPr txBox="1"/>
          <p:nvPr/>
        </p:nvSpPr>
        <p:spPr>
          <a:xfrm>
            <a:off x="609600" y="8432800"/>
            <a:ext cx="7416800" cy="46017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>
            <a:defPPr>
              <a:defRPr lang="it-IT"/>
            </a:defPPr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it-IT" b="1" dirty="0" smtClean="0"/>
              <a:t>N. B.: </a:t>
            </a:r>
            <a:r>
              <a:rPr lang="it-IT" dirty="0" smtClean="0"/>
              <a:t>Sono disponibili le colonne da </a:t>
            </a:r>
            <a:r>
              <a:rPr lang="it-IT" b="1" dirty="0" smtClean="0">
                <a:solidFill>
                  <a:srgbClr val="C00000"/>
                </a:solidFill>
              </a:rPr>
              <a:t>AK</a:t>
            </a:r>
            <a:r>
              <a:rPr lang="it-IT" dirty="0" smtClean="0"/>
              <a:t> ad </a:t>
            </a:r>
            <a:r>
              <a:rPr lang="it-IT" b="1" dirty="0" smtClean="0">
                <a:solidFill>
                  <a:srgbClr val="C00000"/>
                </a:solidFill>
              </a:rPr>
              <a:t>AQ</a:t>
            </a:r>
            <a:r>
              <a:rPr lang="it-IT" dirty="0" smtClean="0"/>
              <a:t> per l’inserimento di ulteriori informazioni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77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1" nodeType="withEffect">
                                  <p:stCondLst>
                                    <p:cond delay="16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9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9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8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4" grpId="0" animBg="1"/>
      <p:bldP spid="7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metto 2 1"/>
          <p:cNvSpPr/>
          <p:nvPr/>
        </p:nvSpPr>
        <p:spPr>
          <a:xfrm>
            <a:off x="551091" y="848520"/>
            <a:ext cx="2736850" cy="1029749"/>
          </a:xfrm>
          <a:prstGeom prst="wedgeRoundRectCallout">
            <a:avLst>
              <a:gd name="adj1" fmla="val -44256"/>
              <a:gd name="adj2" fmla="val -115713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Cliccare sull’etichetta ‘’File’’, se si desidera salvare il documento sul proprio computer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Fumetto 2 2"/>
          <p:cNvSpPr/>
          <p:nvPr/>
        </p:nvSpPr>
        <p:spPr>
          <a:xfrm>
            <a:off x="2006600" y="3197254"/>
            <a:ext cx="2768600" cy="1029749"/>
          </a:xfrm>
          <a:prstGeom prst="wedgeRoundRectCallout">
            <a:avLst>
              <a:gd name="adj1" fmla="val -79749"/>
              <a:gd name="adj2" fmla="val -259393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Successviamente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, cliccare sul comando ‘’Salva con nome’’</a:t>
            </a:r>
            <a:endParaRPr lang="it-IT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accel="50000" decel="5000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accel="50000" decel="50000" fill="hold" grpId="1" nodeType="withEffect">
                                  <p:stCondLst>
                                    <p:cond delay="1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4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2000" r="3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9550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990600" y="1257300"/>
            <a:ext cx="4191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NN</a:t>
            </a:r>
            <a:endParaRPr lang="it-IT" sz="1000" dirty="0"/>
          </a:p>
        </p:txBody>
      </p:sp>
      <p:grpSp>
        <p:nvGrpSpPr>
          <p:cNvPr id="44" name="Gruppo 43"/>
          <p:cNvGrpSpPr/>
          <p:nvPr/>
        </p:nvGrpSpPr>
        <p:grpSpPr>
          <a:xfrm>
            <a:off x="984250" y="2093039"/>
            <a:ext cx="444500" cy="6903482"/>
            <a:chOff x="984250" y="2093039"/>
            <a:chExt cx="444500" cy="6903482"/>
          </a:xfrm>
        </p:grpSpPr>
        <p:sp>
          <p:nvSpPr>
            <p:cNvPr id="34" name="CasellaDiTesto 33"/>
            <p:cNvSpPr txBox="1"/>
            <p:nvPr/>
          </p:nvSpPr>
          <p:spPr>
            <a:xfrm>
              <a:off x="984250" y="2093039"/>
              <a:ext cx="4191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NN</a:t>
              </a:r>
              <a:endParaRPr lang="it-IT" sz="1000" dirty="0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990600" y="2923460"/>
              <a:ext cx="4191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NN</a:t>
              </a:r>
              <a:endParaRPr lang="it-IT" sz="1000" dirty="0"/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990600" y="3761660"/>
              <a:ext cx="4191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NN</a:t>
              </a:r>
              <a:endParaRPr lang="it-IT" sz="1000" dirty="0"/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990600" y="4584700"/>
              <a:ext cx="4191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NN</a:t>
              </a:r>
              <a:endParaRPr lang="it-IT" sz="1000" dirty="0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990600" y="5425360"/>
              <a:ext cx="4191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NN</a:t>
              </a:r>
              <a:endParaRPr lang="it-IT" sz="1000" dirty="0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1003300" y="6248400"/>
              <a:ext cx="4191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NN</a:t>
              </a:r>
              <a:endParaRPr lang="it-IT" sz="1000" dirty="0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1003300" y="7086600"/>
              <a:ext cx="4191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NN</a:t>
              </a:r>
              <a:endParaRPr lang="it-IT" sz="1000" dirty="0"/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1009650" y="7924800"/>
              <a:ext cx="4191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NN</a:t>
              </a:r>
              <a:endParaRPr lang="it-IT" sz="1000" dirty="0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996950" y="8750300"/>
              <a:ext cx="4191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NN</a:t>
              </a:r>
              <a:endParaRPr lang="it-IT" sz="1000" dirty="0"/>
            </a:p>
          </p:txBody>
        </p:sp>
      </p:grpSp>
      <p:sp>
        <p:nvSpPr>
          <p:cNvPr id="45" name="Rettangolo 44"/>
          <p:cNvSpPr/>
          <p:nvPr/>
        </p:nvSpPr>
        <p:spPr>
          <a:xfrm>
            <a:off x="2209800" y="1380410"/>
            <a:ext cx="812800" cy="16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5" name="Gruppo 54"/>
          <p:cNvGrpSpPr/>
          <p:nvPr/>
        </p:nvGrpSpPr>
        <p:grpSpPr>
          <a:xfrm>
            <a:off x="2209800" y="1244600"/>
            <a:ext cx="1739900" cy="7816850"/>
            <a:chOff x="2209800" y="1244600"/>
            <a:chExt cx="1739900" cy="7816850"/>
          </a:xfrm>
        </p:grpSpPr>
        <p:sp>
          <p:nvSpPr>
            <p:cNvPr id="9" name="Rettangolo 8"/>
            <p:cNvSpPr/>
            <p:nvPr/>
          </p:nvSpPr>
          <p:spPr>
            <a:xfrm>
              <a:off x="3136900" y="29210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3136900" y="37592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3136900" y="45847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3136900" y="54229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3136900" y="62484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3136900" y="70866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3136900" y="79248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3136900" y="87503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3136900" y="20701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3136900" y="12446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2247900" y="22352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/>
            <p:cNvSpPr/>
            <p:nvPr/>
          </p:nvSpPr>
          <p:spPr>
            <a:xfrm>
              <a:off x="2247900" y="305927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/>
            <p:cNvSpPr/>
            <p:nvPr/>
          </p:nvSpPr>
          <p:spPr>
            <a:xfrm>
              <a:off x="2247900" y="390874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/>
            <p:cNvSpPr/>
            <p:nvPr/>
          </p:nvSpPr>
          <p:spPr>
            <a:xfrm>
              <a:off x="2247900" y="4735671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2247900" y="556117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2247900" y="6412071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/>
            <p:cNvSpPr/>
            <p:nvPr/>
          </p:nvSpPr>
          <p:spPr>
            <a:xfrm>
              <a:off x="2209800" y="7220981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ttangolo 52"/>
            <p:cNvSpPr/>
            <p:nvPr/>
          </p:nvSpPr>
          <p:spPr>
            <a:xfrm>
              <a:off x="2247900" y="807720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ettangolo 53"/>
            <p:cNvSpPr/>
            <p:nvPr/>
          </p:nvSpPr>
          <p:spPr>
            <a:xfrm>
              <a:off x="2247900" y="8896350"/>
              <a:ext cx="8128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0" name="Gruppo 69"/>
          <p:cNvGrpSpPr/>
          <p:nvPr/>
        </p:nvGrpSpPr>
        <p:grpSpPr>
          <a:xfrm>
            <a:off x="6438900" y="1257300"/>
            <a:ext cx="660400" cy="6832600"/>
            <a:chOff x="6438900" y="1257300"/>
            <a:chExt cx="660400" cy="6832600"/>
          </a:xfrm>
        </p:grpSpPr>
        <p:sp>
          <p:nvSpPr>
            <p:cNvPr id="60" name="Rettangolo 59"/>
            <p:cNvSpPr/>
            <p:nvPr/>
          </p:nvSpPr>
          <p:spPr>
            <a:xfrm>
              <a:off x="6451600" y="1257300"/>
              <a:ext cx="6350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/>
            <p:cNvSpPr/>
            <p:nvPr/>
          </p:nvSpPr>
          <p:spPr>
            <a:xfrm>
              <a:off x="6451600" y="2093039"/>
              <a:ext cx="635000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/>
            <p:cNvSpPr/>
            <p:nvPr/>
          </p:nvSpPr>
          <p:spPr>
            <a:xfrm>
              <a:off x="6438900" y="2923459"/>
              <a:ext cx="635000" cy="16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/>
            <p:cNvSpPr/>
            <p:nvPr/>
          </p:nvSpPr>
          <p:spPr>
            <a:xfrm>
              <a:off x="6438900" y="3761660"/>
              <a:ext cx="635000" cy="16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/>
            <p:cNvSpPr/>
            <p:nvPr/>
          </p:nvSpPr>
          <p:spPr>
            <a:xfrm>
              <a:off x="6464300" y="4599859"/>
              <a:ext cx="635000" cy="16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/>
            <p:cNvSpPr/>
            <p:nvPr/>
          </p:nvSpPr>
          <p:spPr>
            <a:xfrm>
              <a:off x="6451600" y="5429049"/>
              <a:ext cx="635000" cy="16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/>
            <p:cNvSpPr/>
            <p:nvPr/>
          </p:nvSpPr>
          <p:spPr>
            <a:xfrm>
              <a:off x="6451600" y="6264789"/>
              <a:ext cx="635000" cy="16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/>
            <p:cNvSpPr/>
            <p:nvPr/>
          </p:nvSpPr>
          <p:spPr>
            <a:xfrm>
              <a:off x="6464300" y="7089059"/>
              <a:ext cx="635000" cy="16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/>
            <p:cNvSpPr/>
            <p:nvPr/>
          </p:nvSpPr>
          <p:spPr>
            <a:xfrm>
              <a:off x="6438900" y="7927259"/>
              <a:ext cx="635000" cy="16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9" name="Rettangolo 68"/>
          <p:cNvSpPr/>
          <p:nvPr/>
        </p:nvSpPr>
        <p:spPr>
          <a:xfrm>
            <a:off x="6438900" y="8760338"/>
            <a:ext cx="635000" cy="162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6" name="Immagin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1509224"/>
            <a:ext cx="10854871" cy="6576487"/>
          </a:xfrm>
          <a:prstGeom prst="rect">
            <a:avLst/>
          </a:prstGeom>
        </p:spPr>
      </p:pic>
      <p:sp>
        <p:nvSpPr>
          <p:cNvPr id="57" name="Fumetto 2 56"/>
          <p:cNvSpPr/>
          <p:nvPr/>
        </p:nvSpPr>
        <p:spPr>
          <a:xfrm>
            <a:off x="1638300" y="2089150"/>
            <a:ext cx="2768600" cy="759137"/>
          </a:xfrm>
          <a:prstGeom prst="wedgeRoundRectCallout">
            <a:avLst>
              <a:gd name="adj1" fmla="val 45021"/>
              <a:gd name="adj2" fmla="val 367996"/>
              <a:gd name="adj3" fmla="val 16667"/>
            </a:avLst>
          </a:prstGeom>
          <a:blipFill>
            <a:blip r:embed="rId5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Selezionare il disco sul quale si desiderano salvare i dati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58" name="Fumetto 2 57"/>
          <p:cNvSpPr/>
          <p:nvPr/>
        </p:nvSpPr>
        <p:spPr>
          <a:xfrm>
            <a:off x="7086600" y="4867733"/>
            <a:ext cx="2768600" cy="759137"/>
          </a:xfrm>
          <a:prstGeom prst="wedgeRoundRectCallout">
            <a:avLst>
              <a:gd name="adj1" fmla="val -97050"/>
              <a:gd name="adj2" fmla="val 111795"/>
              <a:gd name="adj3" fmla="val 16667"/>
            </a:avLst>
          </a:prstGeom>
          <a:blipFill>
            <a:blip r:embed="rId5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Assegnare un nome, a piacere, al file Excel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59" name="Fumetto 2 58"/>
          <p:cNvSpPr/>
          <p:nvPr/>
        </p:nvSpPr>
        <p:spPr>
          <a:xfrm>
            <a:off x="8082642" y="6330950"/>
            <a:ext cx="2768600" cy="759137"/>
          </a:xfrm>
          <a:prstGeom prst="wedgeRoundRectCallout">
            <a:avLst>
              <a:gd name="adj1" fmla="val 68613"/>
              <a:gd name="adj2" fmla="val 121356"/>
              <a:gd name="adj3" fmla="val 16667"/>
            </a:avLst>
          </a:prstGeom>
          <a:blipFill>
            <a:blip r:embed="rId5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Cliccare sul pulsante ‘’Salva’’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72" name="Fumetto 2 71"/>
          <p:cNvSpPr/>
          <p:nvPr/>
        </p:nvSpPr>
        <p:spPr>
          <a:xfrm>
            <a:off x="8396513" y="2988455"/>
            <a:ext cx="2768600" cy="759137"/>
          </a:xfrm>
          <a:prstGeom prst="wedgeRoundRectCallout">
            <a:avLst>
              <a:gd name="adj1" fmla="val -97050"/>
              <a:gd name="adj2" fmla="val 31493"/>
              <a:gd name="adj3" fmla="val 16667"/>
            </a:avLst>
          </a:prstGeom>
          <a:blipFill>
            <a:blip r:embed="rId5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Selezionare la cartella nella quale si desidera effettuare il salvataggio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32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1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accel="50000" decel="5000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accel="50000" decel="50000" fill="hold" grpId="1" nodeType="withEffect">
                                  <p:stCondLst>
                                    <p:cond delay="1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4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accel="50000" decel="50000" fill="hold" grpId="0" nodeType="withEffect">
                                  <p:stCondLst>
                                    <p:cond delay="18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accel="50000" decel="50000" fill="hold" grpId="1" nodeType="withEffect">
                                  <p:stCondLst>
                                    <p:cond delay="2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4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accel="50000" decel="50000" fill="hold" grpId="0" nodeType="withEffect">
                                  <p:stCondLst>
                                    <p:cond delay="28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accel="50000" decel="50000" fill="hold" grpId="1" nodeType="withEffect">
                                  <p:stCondLst>
                                    <p:cond delay="3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4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72" grpId="0" animBg="1"/>
      <p:bldP spid="72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metto 2 1"/>
          <p:cNvSpPr/>
          <p:nvPr/>
        </p:nvSpPr>
        <p:spPr>
          <a:xfrm>
            <a:off x="551091" y="848520"/>
            <a:ext cx="2736850" cy="1029749"/>
          </a:xfrm>
          <a:prstGeom prst="wedgeRoundRectCallout">
            <a:avLst>
              <a:gd name="adj1" fmla="val -44256"/>
              <a:gd name="adj2" fmla="val -115713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Cliccare sull’etichetta ‘’File’’, se si desidera salvare il documento sul proprio computer</a:t>
            </a:r>
            <a:endParaRPr lang="it-IT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Fumetto 2 2"/>
          <p:cNvSpPr/>
          <p:nvPr/>
        </p:nvSpPr>
        <p:spPr>
          <a:xfrm>
            <a:off x="2006600" y="3197254"/>
            <a:ext cx="2768600" cy="1029749"/>
          </a:xfrm>
          <a:prstGeom prst="wedgeRoundRectCallout">
            <a:avLst>
              <a:gd name="adj1" fmla="val -94428"/>
              <a:gd name="adj2" fmla="val 208560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Successviamente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, cliccare sul comando ‘’Esci’’</a:t>
            </a:r>
            <a:endParaRPr lang="it-IT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1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accel="50000" decel="5000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accel="50000" decel="50000" fill="hold" grpId="1" nodeType="withEffect">
                                  <p:stCondLst>
                                    <p:cond delay="1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4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metto 2 1"/>
          <p:cNvSpPr/>
          <p:nvPr/>
        </p:nvSpPr>
        <p:spPr>
          <a:xfrm>
            <a:off x="14425187" y="3206522"/>
            <a:ext cx="2724150" cy="481392"/>
          </a:xfrm>
          <a:prstGeom prst="wedgeRoundRectCallout">
            <a:avLst>
              <a:gd name="adj1" fmla="val 60537"/>
              <a:gd name="adj2" fmla="val -486544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Per uscire dal Sistema cliccare su ‘’Disconnetti’’ </a:t>
            </a: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ttangolo 2">
            <a:hlinkClick r:id="" action="ppaction://noaction">
              <a:snd r:embed="rId4" name="audio_id_131.wav"/>
            </a:hlinkClick>
          </p:cNvPr>
          <p:cNvSpPr/>
          <p:nvPr/>
        </p:nvSpPr>
        <p:spPr>
          <a:xfrm>
            <a:off x="17216620" y="792585"/>
            <a:ext cx="1001747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6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accel="50000" decel="5000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metto 2 1"/>
          <p:cNvSpPr/>
          <p:nvPr/>
        </p:nvSpPr>
        <p:spPr>
          <a:xfrm>
            <a:off x="6172200" y="3181350"/>
            <a:ext cx="2638425" cy="1085850"/>
          </a:xfrm>
          <a:prstGeom prst="wedgeRoundRectCallout">
            <a:avLst>
              <a:gd name="adj1" fmla="val -50000"/>
              <a:gd name="adj2" fmla="val 100000"/>
              <a:gd name="adj3" fmla="val 16667"/>
            </a:avLst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5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Cliccare sul Servizio "Piattaforma per l'Analisi Dati Decisionali Integrati della Sanità (PADDI)"</a:t>
            </a:r>
            <a:endParaRPr lang="it-IT" sz="1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9"/>
    </mc:Choice>
    <mc:Fallback xmlns="">
      <p:transition spd="slow" advTm="8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accel="50000" decel="50000" fill="hold" grpId="1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13811250" y="4667250"/>
            <a:ext cx="21526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12430125" y="3162300"/>
            <a:ext cx="2381250" cy="952500"/>
          </a:xfrm>
          <a:prstGeom prst="wedgeRoundRectCallout">
            <a:avLst>
              <a:gd name="adj1" fmla="val 50000"/>
              <a:gd name="adj2" fmla="val 100000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50" dirty="0" smtClean="0">
                <a:solidFill>
                  <a:srgbClr val="000000"/>
                </a:solidFill>
                <a:latin typeface="Arial" panose="020B0604020202020204" pitchFamily="34" charset="0"/>
              </a:rPr>
              <a:t>Accedere al Servizio da qui</a:t>
            </a:r>
            <a:endParaRPr lang="it-IT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accel="50000" decel="50000" fill="hold" grpId="1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1219200" y="4695825"/>
            <a:ext cx="2847975" cy="276225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2019300" y="3419475"/>
            <a:ext cx="2381250" cy="952500"/>
          </a:xfrm>
          <a:prstGeom prst="wedgeRoundRectCallout">
            <a:avLst>
              <a:gd name="adj1" fmla="val -50000"/>
              <a:gd name="adj2" fmla="val 100000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50" dirty="0" smtClean="0">
                <a:solidFill>
                  <a:srgbClr val="000000"/>
                </a:solidFill>
                <a:latin typeface="Arial" panose="020B0604020202020204" pitchFamily="34" charset="0"/>
              </a:rPr>
              <a:t>Inserire la Username</a:t>
            </a:r>
            <a:endParaRPr lang="it-IT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accel="50000" decel="5000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5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9"/>
    </mc:Choice>
    <mc:Fallback xmlns="">
      <p:transition spd="slow" advTm="229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hlinkClick r:id="" action="ppaction://noaction">
              <a:snd r:embed="rId3" name="audio_id_131.wav"/>
            </a:hlinkClick>
          </p:cNvPr>
          <p:cNvSpPr/>
          <p:nvPr/>
        </p:nvSpPr>
        <p:spPr>
          <a:xfrm>
            <a:off x="1219200" y="5591175"/>
            <a:ext cx="2847975" cy="276225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endParaRPr lang="it-IT"/>
          </a:p>
        </p:txBody>
      </p:sp>
      <p:sp>
        <p:nvSpPr>
          <p:cNvPr id="3" name="Fumetto 2 2"/>
          <p:cNvSpPr/>
          <p:nvPr/>
        </p:nvSpPr>
        <p:spPr>
          <a:xfrm>
            <a:off x="1924050" y="4314825"/>
            <a:ext cx="2381250" cy="952500"/>
          </a:xfrm>
          <a:prstGeom prst="wedgeRoundRectCallout">
            <a:avLst>
              <a:gd name="adj1" fmla="val -50000"/>
              <a:gd name="adj2" fmla="val 100000"/>
              <a:gd name="adj3" fmla="val 16667"/>
            </a:avLst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rgbClr val="98B95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25" tIns="47625" rIns="47625" bIns="47625" rtlCol="0" anchor="ctr"/>
          <a:lstStyle/>
          <a:p>
            <a:pPr algn="ctr"/>
            <a:r>
              <a:rPr lang="it-IT" sz="1350" smtClean="0">
                <a:solidFill>
                  <a:srgbClr val="000000"/>
                </a:solidFill>
                <a:latin typeface="Arial" panose="020B0604020202020204" pitchFamily="34" charset="0"/>
              </a:rPr>
              <a:t>Inserire la Password</a:t>
            </a:r>
            <a:endParaRPr lang="it-IT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2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accel="50000" decel="50000" fill="hold" grpId="1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615</Words>
  <Application>Microsoft Office PowerPoint</Application>
  <PresentationFormat>Personalizzato</PresentationFormat>
  <Paragraphs>89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45</vt:i4>
      </vt:variant>
    </vt:vector>
  </HeadingPairs>
  <TitlesOfParts>
    <vt:vector size="48" baseType="lpstr">
      <vt:lpstr>Tema di Office</vt:lpstr>
      <vt:lpstr>1_Tema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Untitled1</dc:title>
  <dc:creator>ferdinando.oddo</dc:creator>
  <cp:lastModifiedBy>GUALA MariaGrazia 663</cp:lastModifiedBy>
  <cp:revision>169</cp:revision>
  <dcterms:created xsi:type="dcterms:W3CDTF">2014-02-28T08:35:48Z</dcterms:created>
  <dcterms:modified xsi:type="dcterms:W3CDTF">2015-01-15T13:03:00Z</dcterms:modified>
</cp:coreProperties>
</file>