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87" r:id="rId4"/>
    <p:sldMasterId id="2147484194" r:id="rId5"/>
    <p:sldMasterId id="2147483652" r:id="rId6"/>
  </p:sldMasterIdLst>
  <p:notesMasterIdLst>
    <p:notesMasterId r:id="rId17"/>
  </p:notesMasterIdLst>
  <p:handoutMasterIdLst>
    <p:handoutMasterId r:id="rId18"/>
  </p:handoutMasterIdLst>
  <p:sldIdLst>
    <p:sldId id="417" r:id="rId7"/>
    <p:sldId id="425" r:id="rId8"/>
    <p:sldId id="423" r:id="rId9"/>
    <p:sldId id="429" r:id="rId10"/>
    <p:sldId id="431" r:id="rId11"/>
    <p:sldId id="432" r:id="rId12"/>
    <p:sldId id="435" r:id="rId13"/>
    <p:sldId id="433" r:id="rId14"/>
    <p:sldId id="436" r:id="rId15"/>
    <p:sldId id="415" r:id="rId16"/>
  </p:sldIdLst>
  <p:sldSz cx="9144000" cy="5143500" type="screen16x9"/>
  <p:notesSz cx="6797675" cy="9926638"/>
  <p:defaultTextStyle>
    <a:defPPr>
      <a:defRPr lang="it-IT"/>
    </a:defPPr>
    <a:lvl1pPr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06400" indent="-49213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814388" indent="-98425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223963" indent="-149225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630363" indent="-200025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llo PPT Layout 2020" id="{2DD1B57A-393A-4D77-A06F-FBB287CFE890}">
          <p14:sldIdLst>
            <p14:sldId id="417"/>
            <p14:sldId id="425"/>
            <p14:sldId id="423"/>
            <p14:sldId id="429"/>
            <p14:sldId id="431"/>
            <p14:sldId id="432"/>
            <p14:sldId id="435"/>
            <p14:sldId id="433"/>
            <p14:sldId id="436"/>
            <p14:sldId id="415"/>
          </p14:sldIdLst>
        </p14:section>
      </p14:sectionLst>
    </p:ext>
    <p:ext uri="{EFAFB233-063F-42B5-8137-9DF3F51BA10A}">
      <p15:sldGuideLst xmlns:p15="http://schemas.microsoft.com/office/powerpoint/2012/main">
        <p15:guide id="1" pos="317">
          <p15:clr>
            <a:srgbClr val="A4A3A4"/>
          </p15:clr>
        </p15:guide>
        <p15:guide id="2" pos="2880">
          <p15:clr>
            <a:srgbClr val="A4A3A4"/>
          </p15:clr>
        </p15:guide>
        <p15:guide id="3" pos="5443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orient="horz" pos="2822">
          <p15:clr>
            <a:srgbClr val="A4A3A4"/>
          </p15:clr>
        </p15:guide>
        <p15:guide id="6" orient="horz" pos="418">
          <p15:clr>
            <a:srgbClr val="A4A3A4"/>
          </p15:clr>
        </p15:guide>
        <p15:guide id="7" pos="3084">
          <p15:clr>
            <a:srgbClr val="A4A3A4"/>
          </p15:clr>
        </p15:guide>
        <p15:guide id="8" pos="2676">
          <p15:clr>
            <a:srgbClr val="A4A3A4"/>
          </p15:clr>
        </p15:guide>
        <p15:guide id="9" orient="horz" pos="6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PILLO Antonino 2105" initials="PA2" lastIdx="1" clrIdx="0">
    <p:extLst>
      <p:ext uri="{19B8F6BF-5375-455C-9EA6-DF929625EA0E}">
        <p15:presenceInfo xmlns:p15="http://schemas.microsoft.com/office/powerpoint/2012/main" userId="S::antonino.papillo@csi.it::24562006-d3ae-47e9-a8e2-14ead94f71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F3F3F3"/>
    <a:srgbClr val="F2F2F2"/>
    <a:srgbClr val="008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11" autoAdjust="0"/>
    <p:restoredTop sz="94824"/>
  </p:normalViewPr>
  <p:slideViewPr>
    <p:cSldViewPr snapToGrid="0" snapToObjects="1" showGuides="1">
      <p:cViewPr varScale="1">
        <p:scale>
          <a:sx n="146" d="100"/>
          <a:sy n="146" d="100"/>
        </p:scale>
        <p:origin x="876" y="114"/>
      </p:cViewPr>
      <p:guideLst>
        <p:guide pos="317"/>
        <p:guide pos="2880"/>
        <p:guide pos="5443"/>
        <p:guide orient="horz" pos="1620"/>
        <p:guide orient="horz" pos="2822"/>
        <p:guide orient="horz" pos="418"/>
        <p:guide pos="3084"/>
        <p:guide pos="2676"/>
        <p:guide orient="horz" pos="6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-16272"/>
    </p:cViewPr>
  </p:sorterViewPr>
  <p:notesViewPr>
    <p:cSldViewPr snapToGrid="0" snapToObjects="1" showGuides="1">
      <p:cViewPr varScale="1">
        <p:scale>
          <a:sx n="148" d="100"/>
          <a:sy n="148" d="100"/>
        </p:scale>
        <p:origin x="-5728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B4940E9-F7EA-6247-833E-0E4DD82587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07604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EB43E42-967E-1342-99D1-2FE4AB53E6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07604" eaLnBrk="1" hangingPunct="1">
              <a:defRPr sz="1200"/>
            </a:lvl1pPr>
          </a:lstStyle>
          <a:p>
            <a:pPr>
              <a:defRPr/>
            </a:pPr>
            <a:fld id="{F8AA81C5-37C5-4D12-80A8-E1ABAE6D1B77}" type="datetimeFigureOut">
              <a:rPr lang="it-IT" altLang="it-IT"/>
              <a:pPr>
                <a:defRPr/>
              </a:pPr>
              <a:t>23/01/2026</a:t>
            </a:fld>
            <a:endParaRPr lang="it-IT" alt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8817A60-E27D-FA4F-8A4E-4B9D78C06D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07604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8AC0A74-C2BE-D944-845C-4F1838278E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07604" eaLnBrk="1" hangingPunct="1">
              <a:defRPr sz="1200"/>
            </a:lvl1pPr>
          </a:lstStyle>
          <a:p>
            <a:pPr>
              <a:defRPr/>
            </a:pPr>
            <a:fld id="{BBC868C5-412B-43A0-B1E0-EB9390389798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6CD2887-CD11-824A-BB18-03D54D6FB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5A059AA-CB67-494E-8C03-ECA1DA0123C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07604" eaLnBrk="1" hangingPunct="1">
              <a:defRPr sz="1200"/>
            </a:lvl1pPr>
          </a:lstStyle>
          <a:p>
            <a:pPr>
              <a:defRPr/>
            </a:pPr>
            <a:fld id="{A0767CF6-B13A-487D-9188-1F96A120AACD}" type="datetimeFigureOut">
              <a:rPr lang="it-IT" altLang="it-IT"/>
              <a:pPr>
                <a:defRPr/>
              </a:pPr>
              <a:t>23/01/2026</a:t>
            </a:fld>
            <a:endParaRPr lang="it-IT" altLang="it-IT" dirty="0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AE8E56D2-AE48-3C4E-9915-DCD93971D9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AA76CFE1-6B78-C74E-AE64-BDF4EA6E6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DA28C0-9264-F848-B586-D0731F9406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D0C43C-8069-204E-84AF-86F4CF2CF4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07604" eaLnBrk="1" hangingPunct="1">
              <a:defRPr sz="1200"/>
            </a:lvl1pPr>
          </a:lstStyle>
          <a:p>
            <a:pPr>
              <a:defRPr/>
            </a:pPr>
            <a:fld id="{AEE2AADA-5867-4904-BAD1-0BBABD710F1F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06400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814388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223963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630363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040903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6pPr>
    <a:lvl7pPr marL="2449084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7pPr>
    <a:lvl8pPr marL="2857264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8pPr>
    <a:lvl9pPr marL="3265445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della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D75A25-7319-4B07-8C9F-53EEB77F0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197" y="1676113"/>
            <a:ext cx="7199166" cy="644524"/>
          </a:xfrm>
          <a:prstGeom prst="rect">
            <a:avLst/>
          </a:prstGeom>
        </p:spPr>
        <p:txBody>
          <a:bodyPr/>
          <a:lstStyle>
            <a:lvl1pPr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lang="en-GB" sz="3600" b="1" kern="1200" dirty="0">
                <a:solidFill>
                  <a:srgbClr val="0F3A8A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r>
              <a:rPr lang="it-IT" dirty="0"/>
              <a:t>Fare clic per modificare il titolo</a:t>
            </a:r>
            <a:endParaRPr lang="en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CB7AE8F-85DB-40A3-875B-A22678344A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844" y="2286436"/>
            <a:ext cx="7197725" cy="373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modificare il sottotitolo</a:t>
            </a: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409B4F14-CA74-479B-8A01-6F257104DD26}"/>
              </a:ext>
            </a:extLst>
          </p:cNvPr>
          <p:cNvCxnSpPr>
            <a:cxnSpLocks/>
          </p:cNvCxnSpPr>
          <p:nvPr userDrawn="1"/>
        </p:nvCxnSpPr>
        <p:spPr>
          <a:xfrm>
            <a:off x="503238" y="2863850"/>
            <a:ext cx="733425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27EAECA-83C4-4C3E-8077-CC9DE901F1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554" y="3508375"/>
            <a:ext cx="3125788" cy="32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modificare nome e cognome</a:t>
            </a:r>
          </a:p>
          <a:p>
            <a:pPr lvl="0"/>
            <a:endParaRPr lang="it-IT" dirty="0"/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A4280-9B54-405F-BA82-D69B8A3384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552" y="3736974"/>
            <a:ext cx="3125788" cy="32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modificare ruolo</a:t>
            </a:r>
          </a:p>
        </p:txBody>
      </p:sp>
      <p:sp>
        <p:nvSpPr>
          <p:cNvPr id="7" name="Segnaposto testo 7">
            <a:extLst>
              <a:ext uri="{FF2B5EF4-FFF2-40B4-BE49-F238E27FC236}">
                <a16:creationId xmlns:a16="http://schemas.microsoft.com/office/drawing/2014/main" id="{4CDFFB89-CDB0-374C-BF7D-C977D5698D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552" y="4152899"/>
            <a:ext cx="3125788" cy="32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modificare luogo e data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412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z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A4280-9B54-405F-BA82-D69B8A3384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551" y="2823295"/>
            <a:ext cx="6672121" cy="1506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inserire indirizzo e-mail</a:t>
            </a:r>
          </a:p>
        </p:txBody>
      </p:sp>
      <p:cxnSp>
        <p:nvCxnSpPr>
          <p:cNvPr id="10" name="Connettore 1 5">
            <a:extLst>
              <a:ext uri="{FF2B5EF4-FFF2-40B4-BE49-F238E27FC236}">
                <a16:creationId xmlns:a16="http://schemas.microsoft.com/office/drawing/2014/main" id="{527CC1C2-8BC6-4B3E-9835-708DF754A041}"/>
              </a:ext>
            </a:extLst>
          </p:cNvPr>
          <p:cNvCxnSpPr>
            <a:cxnSpLocks/>
          </p:cNvCxnSpPr>
          <p:nvPr userDrawn="1"/>
        </p:nvCxnSpPr>
        <p:spPr>
          <a:xfrm>
            <a:off x="503238" y="2571750"/>
            <a:ext cx="733425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9">
            <a:extLst>
              <a:ext uri="{FF2B5EF4-FFF2-40B4-BE49-F238E27FC236}">
                <a16:creationId xmlns:a16="http://schemas.microsoft.com/office/drawing/2014/main" id="{1C14BBFD-477D-49B0-8FC7-A46FBFD3D9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5925" y="1812925"/>
            <a:ext cx="6165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3200" b="1" dirty="0">
                <a:solidFill>
                  <a:srgbClr val="0F3A8A"/>
                </a:solidFill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07555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zie Modifica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A4280-9B54-405F-BA82-D69B8A3384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551" y="2823295"/>
            <a:ext cx="6672121" cy="1506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inserire indirizzo e-mail</a:t>
            </a:r>
          </a:p>
        </p:txBody>
      </p:sp>
      <p:cxnSp>
        <p:nvCxnSpPr>
          <p:cNvPr id="10" name="Connettore 1 5">
            <a:extLst>
              <a:ext uri="{FF2B5EF4-FFF2-40B4-BE49-F238E27FC236}">
                <a16:creationId xmlns:a16="http://schemas.microsoft.com/office/drawing/2014/main" id="{527CC1C2-8BC6-4B3E-9835-708DF754A041}"/>
              </a:ext>
            </a:extLst>
          </p:cNvPr>
          <p:cNvCxnSpPr>
            <a:cxnSpLocks/>
          </p:cNvCxnSpPr>
          <p:nvPr userDrawn="1"/>
        </p:nvCxnSpPr>
        <p:spPr>
          <a:xfrm>
            <a:off x="503238" y="2571750"/>
            <a:ext cx="733425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91717E-95F5-484D-AC4D-1E3120116E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1812925"/>
            <a:ext cx="7281285" cy="584200"/>
          </a:xfrm>
          <a:prstGeom prst="rect">
            <a:avLst/>
          </a:prstGeom>
        </p:spPr>
        <p:txBody>
          <a:bodyPr/>
          <a:lstStyle>
            <a:lvl1pPr marL="0" indent="0" algn="l" defTabSz="406400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it-IT" sz="3200" b="1" kern="1200" dirty="0" smtClean="0">
                <a:solidFill>
                  <a:srgbClr val="0F3A8A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lvl="0"/>
            <a:r>
              <a:rPr lang="it-IT" dirty="0"/>
              <a:t>Fare clic per «Grazie» in altra lingua</a:t>
            </a:r>
          </a:p>
        </p:txBody>
      </p:sp>
    </p:spTree>
    <p:extLst>
      <p:ext uri="{BB962C8B-B14F-4D97-AF65-F5344CB8AC3E}">
        <p14:creationId xmlns:p14="http://schemas.microsoft.com/office/powerpoint/2010/main" val="384771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BFC47-F4B1-4921-9186-7753F25E8A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9863" y="2073132"/>
            <a:ext cx="5164137" cy="649287"/>
          </a:xfrm>
          <a:prstGeom prst="rect">
            <a:avLst/>
          </a:prstGeom>
          <a:solidFill>
            <a:srgbClr val="008EFF"/>
          </a:solidFill>
        </p:spPr>
        <p:txBody>
          <a:bodyPr anchor="ctr"/>
          <a:lstStyle>
            <a:lvl1pPr>
              <a:defRPr lang="en-GB" sz="2800" b="1" kern="12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r>
              <a:rPr lang="it-IT" dirty="0"/>
              <a:t>Fare clic per il titolo di sezione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8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 testo a sinistra e img scontorn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D9180F-2F73-47A8-B690-8A3BDB1F7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255" y="1440873"/>
            <a:ext cx="3881726" cy="311049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lang="it-IT" sz="1400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D63CAC7-76C3-459D-B032-AED206200B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56022" y="987426"/>
            <a:ext cx="3784742" cy="35639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9C5402C-C7AF-4832-B71C-888E5FEB0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400" y="987425"/>
            <a:ext cx="3881438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474A4385-6DE6-8E4B-825F-EE95D432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8234508" cy="663575"/>
          </a:xfrm>
          <a:prstGeom prst="rect">
            <a:avLst/>
          </a:prstGeom>
        </p:spPr>
        <p:txBody>
          <a:bodyPr anchor="ctr" anchorCtr="0"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58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 testo a destra e img scontorn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D9180F-2F73-47A8-B690-8A3BDB1F7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5236" y="1440873"/>
            <a:ext cx="3805526" cy="311049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D63CAC7-76C3-459D-B032-AED206200B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6255" y="987425"/>
            <a:ext cx="3841895" cy="35639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9C5402C-C7AF-4832-B71C-888E5FEB0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5235" y="987425"/>
            <a:ext cx="3805384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5CF30F87-C3D6-684E-BCAB-6B01ABBC6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8234508" cy="663575"/>
          </a:xfrm>
          <a:prstGeom prst="rect">
            <a:avLst/>
          </a:prstGeom>
        </p:spPr>
        <p:txBody>
          <a:bodyPr anchor="ctr" anchorCtr="0"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99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 test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D9180F-2F73-47A8-B690-8A3BDB1F7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254" y="1440873"/>
            <a:ext cx="3841895" cy="311049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9C5402C-C7AF-4832-B71C-888E5FEB0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399" y="987425"/>
            <a:ext cx="3841749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1EDFCD61-9DB7-4C2C-AB01-8761F0D391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GB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7603BE82-CDDD-3C4B-BDFC-B57747EC98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255" y="0"/>
            <a:ext cx="3841895" cy="663575"/>
          </a:xfrm>
          <a:prstGeom prst="rect">
            <a:avLst/>
          </a:prstGeom>
        </p:spPr>
        <p:txBody>
          <a:bodyPr anchor="ctr" anchorCtr="0"/>
          <a:lstStyle/>
          <a:p>
            <a:r>
              <a:rPr lang="it-IT" dirty="0"/>
              <a:t>Fare clic per modificare il titolo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54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olo testo su 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D9180F-2F73-47A8-B690-8A3BDB1F7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255" y="1440873"/>
            <a:ext cx="3881726" cy="311049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lang="it-IT" sz="1400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6F30CC4-C90E-449A-B4F1-3FBD4C41C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8234508" cy="663575"/>
          </a:xfrm>
          <a:prstGeom prst="rect">
            <a:avLst/>
          </a:prstGeom>
        </p:spPr>
        <p:txBody>
          <a:bodyPr anchor="ctr" anchorCtr="0"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9C5402C-C7AF-4832-B71C-888E5FEB0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400" y="987425"/>
            <a:ext cx="3881438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93C029E2-DA73-47C3-8A56-9E83553112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0457" y="1440874"/>
            <a:ext cx="3840305" cy="311741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lang="it-IT" sz="1400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618F923D-CC67-404F-9BB5-8D5EB34E09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321" y="994352"/>
            <a:ext cx="3840442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2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FF1FA5CC-96E9-5444-BAD4-A4A7700DDA7E}"/>
              </a:ext>
            </a:extLst>
          </p:cNvPr>
          <p:cNvSpPr/>
          <p:nvPr userDrawn="1"/>
        </p:nvSpPr>
        <p:spPr>
          <a:xfrm>
            <a:off x="8674100" y="4773613"/>
            <a:ext cx="307975" cy="244475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3" tIns="31081" rIns="62163" bIns="31081" anchor="ctr"/>
          <a:lstStyle/>
          <a:p>
            <a:pPr algn="ctr" defTabSz="407604">
              <a:defRPr/>
            </a:pPr>
            <a:endParaRPr lang="it-IT" sz="1428" dirty="0"/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9A549322-2107-DD43-B17F-B9956E01EDD0}"/>
              </a:ext>
            </a:extLst>
          </p:cNvPr>
          <p:cNvSpPr txBox="1">
            <a:spLocks/>
          </p:cNvSpPr>
          <p:nvPr userDrawn="1"/>
        </p:nvSpPr>
        <p:spPr>
          <a:xfrm>
            <a:off x="8515350" y="4743450"/>
            <a:ext cx="628650" cy="293688"/>
          </a:xfrm>
          <a:prstGeom prst="rect">
            <a:avLst/>
          </a:prstGeom>
          <a:noFill/>
        </p:spPr>
        <p:txBody>
          <a:bodyPr lIns="0" tIns="0" rIns="0" bIns="0" anchor="ctr" anchorCtr="1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07604" eaLnBrk="1" hangingPunct="1">
              <a:defRPr/>
            </a:pPr>
            <a:fld id="{20FF3810-03C5-4C27-963F-7600436590F1}" type="slidenum">
              <a:rPr lang="it-IT" altLang="it-IT" sz="612" b="1" smtClean="0">
                <a:solidFill>
                  <a:schemeClr val="bg1"/>
                </a:solidFill>
              </a:rPr>
              <a:pPr defTabSz="407604" eaLnBrk="1" hangingPunct="1">
                <a:defRPr/>
              </a:pPr>
              <a:t>‹N›</a:t>
            </a:fld>
            <a:endParaRPr lang="it-IT" altLang="it-IT" sz="612" b="1" dirty="0">
              <a:solidFill>
                <a:schemeClr val="bg1"/>
              </a:solidFill>
            </a:endParaRPr>
          </a:p>
        </p:txBody>
      </p:sp>
      <p:pic>
        <p:nvPicPr>
          <p:cNvPr id="2052" name="Immagine 2">
            <a:extLst>
              <a:ext uri="{FF2B5EF4-FFF2-40B4-BE49-F238E27FC236}">
                <a16:creationId xmlns:a16="http://schemas.microsoft.com/office/drawing/2014/main" id="{E0076E0B-87B0-4623-9DCE-13546C633C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8F81CA74-B8C9-7441-B872-92E304F73B78}"/>
              </a:ext>
            </a:extLst>
          </p:cNvPr>
          <p:cNvSpPr/>
          <p:nvPr userDrawn="1"/>
        </p:nvSpPr>
        <p:spPr>
          <a:xfrm>
            <a:off x="7232650" y="3119438"/>
            <a:ext cx="246063" cy="244475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3" tIns="31081" rIns="62163" bIns="31081" anchor="ctr"/>
          <a:lstStyle/>
          <a:p>
            <a:pPr algn="ctr" defTabSz="407604">
              <a:defRPr/>
            </a:pPr>
            <a:endParaRPr lang="it-IT" sz="1428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D04B7616-6592-7240-82D8-BF87B093EB1D}"/>
              </a:ext>
            </a:extLst>
          </p:cNvPr>
          <p:cNvSpPr/>
          <p:nvPr userDrawn="1"/>
        </p:nvSpPr>
        <p:spPr>
          <a:xfrm>
            <a:off x="5122863" y="4587875"/>
            <a:ext cx="123825" cy="123825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3" tIns="31081" rIns="62163" bIns="31081" anchor="ctr"/>
          <a:lstStyle/>
          <a:p>
            <a:pPr algn="ctr" defTabSz="407604">
              <a:defRPr/>
            </a:pPr>
            <a:endParaRPr lang="it-IT" sz="1428" dirty="0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041C9723-C6A5-7D4D-849A-F0D45FAE1FDC}"/>
              </a:ext>
            </a:extLst>
          </p:cNvPr>
          <p:cNvSpPr/>
          <p:nvPr userDrawn="1"/>
        </p:nvSpPr>
        <p:spPr>
          <a:xfrm>
            <a:off x="8550275" y="3429000"/>
            <a:ext cx="123825" cy="122238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3" tIns="31081" rIns="62163" bIns="31081" anchor="ctr"/>
          <a:lstStyle/>
          <a:p>
            <a:pPr algn="ctr" defTabSz="407604">
              <a:defRPr/>
            </a:pPr>
            <a:endParaRPr lang="it-IT" sz="1428" dirty="0"/>
          </a:p>
        </p:txBody>
      </p:sp>
      <p:pic>
        <p:nvPicPr>
          <p:cNvPr id="2056" name="Immagine 7">
            <a:extLst>
              <a:ext uri="{FF2B5EF4-FFF2-40B4-BE49-F238E27FC236}">
                <a16:creationId xmlns:a16="http://schemas.microsoft.com/office/drawing/2014/main" id="{BA96E16D-A14B-4E19-8DDE-DD6ED1EE47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25463"/>
            <a:ext cx="18637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3" r:id="rId2"/>
    <p:sldLayoutId id="2147484196" r:id="rId3"/>
  </p:sldLayoutIdLst>
  <p:txStyles>
    <p:titleStyle>
      <a:lvl1pPr algn="ctr" defTabSz="309563" rtl="0" eaLnBrk="1" fontAlgn="base" hangingPunct="1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309563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309563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309563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309563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310942" algn="ctr" defTabSz="310942" rtl="0" eaLnBrk="1" fontAlgn="base" hangingPunct="1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621883" algn="ctr" defTabSz="310942" rtl="0" eaLnBrk="1" fontAlgn="base" hangingPunct="1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932825" algn="ctr" defTabSz="310942" rtl="0" eaLnBrk="1" fontAlgn="base" hangingPunct="1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243767" algn="ctr" defTabSz="310942" rtl="0" eaLnBrk="1" fontAlgn="base" hangingPunct="1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231775" indent="-231775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504825" indent="-193675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776288" indent="-153988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087438" indent="-153988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1398588" indent="-153988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1710179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6pPr>
      <a:lvl7pPr marL="2021121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7pPr>
      <a:lvl8pPr marL="2332063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8pPr>
      <a:lvl9pPr marL="2643005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1pPr>
      <a:lvl2pPr marL="310942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2pPr>
      <a:lvl3pPr marL="621883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3pPr>
      <a:lvl4pPr marL="932825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4pPr>
      <a:lvl5pPr marL="1243767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5pPr>
      <a:lvl6pPr marL="1554709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6pPr>
      <a:lvl7pPr marL="1865650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7pPr>
      <a:lvl8pPr marL="2176592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8pPr>
      <a:lvl9pPr marL="2487534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053" userDrawn="1">
          <p15:clr>
            <a:srgbClr val="F26B43"/>
          </p15:clr>
        </p15:guide>
        <p15:guide id="4" pos="317" userDrawn="1">
          <p15:clr>
            <a:srgbClr val="F26B43"/>
          </p15:clr>
        </p15:guide>
        <p15:guide id="5" orient="horz" pos="221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1">
            <a:extLst>
              <a:ext uri="{FF2B5EF4-FFF2-40B4-BE49-F238E27FC236}">
                <a16:creationId xmlns:a16="http://schemas.microsoft.com/office/drawing/2014/main" id="{63FC9DFD-61E1-4F6C-86AB-385E631995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54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13">
            <a:extLst>
              <a:ext uri="{FF2B5EF4-FFF2-40B4-BE49-F238E27FC236}">
                <a16:creationId xmlns:a16="http://schemas.microsoft.com/office/drawing/2014/main" id="{2CC5766F-7323-4C7C-A555-C0F2E77B64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3" r="78703"/>
          <a:stretch>
            <a:fillRect/>
          </a:stretch>
        </p:blipFill>
        <p:spPr bwMode="auto">
          <a:xfrm>
            <a:off x="0" y="4589463"/>
            <a:ext cx="19478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EF62229E-E6BE-4145-A8F5-A8DE5DE28ACF}"/>
              </a:ext>
            </a:extLst>
          </p:cNvPr>
          <p:cNvCxnSpPr>
            <a:cxnSpLocks/>
          </p:cNvCxnSpPr>
          <p:nvPr userDrawn="1"/>
        </p:nvCxnSpPr>
        <p:spPr>
          <a:xfrm>
            <a:off x="503238" y="663575"/>
            <a:ext cx="733425" cy="0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90" r:id="rId2"/>
    <p:sldLayoutId id="2147484191" r:id="rId3"/>
    <p:sldLayoutId id="2147484192" r:id="rId4"/>
  </p:sldLayoutIdLst>
  <p:txStyles>
    <p:titleStyle>
      <a:lvl1pPr algn="l" defTabSz="309563" rtl="0" eaLnBrk="0" fontAlgn="base" hangingPunct="0">
        <a:spcBef>
          <a:spcPct val="0"/>
        </a:spcBef>
        <a:spcAft>
          <a:spcPct val="0"/>
        </a:spcAft>
        <a:defRPr lang="en-GB" sz="2000" b="1" kern="1200" dirty="0" smtClean="0">
          <a:solidFill>
            <a:srgbClr val="123880"/>
          </a:solidFill>
          <a:latin typeface="Calibri" panose="020F0502020204030204" pitchFamily="34" charset="0"/>
          <a:ea typeface="MS PGothic" panose="020B0600070205080204" pitchFamily="34" charset="-128"/>
          <a:cs typeface="+mn-cs"/>
        </a:defRPr>
      </a:lvl1pPr>
      <a:lvl2pPr algn="ctr" defTabSz="30956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30956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30956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30956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310942" algn="ctr" defTabSz="310942" rtl="0" fontAlgn="base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621883" algn="ctr" defTabSz="310942" rtl="0" fontAlgn="base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932825" algn="ctr" defTabSz="310942" rtl="0" fontAlgn="base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243767" algn="ctr" defTabSz="310942" rtl="0" fontAlgn="base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231775" indent="-231775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504825" indent="-193675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776288" indent="-153988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087438" indent="-153988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1398588" indent="-153988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1710179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6pPr>
      <a:lvl7pPr marL="2021121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7pPr>
      <a:lvl8pPr marL="2332063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8pPr>
      <a:lvl9pPr marL="2643005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1pPr>
      <a:lvl2pPr marL="310942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2pPr>
      <a:lvl3pPr marL="621883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3pPr>
      <a:lvl4pPr marL="932825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4pPr>
      <a:lvl5pPr marL="1243767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5pPr>
      <a:lvl6pPr marL="1554709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6pPr>
      <a:lvl7pPr marL="1865650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7pPr>
      <a:lvl8pPr marL="2176592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8pPr>
      <a:lvl9pPr marL="2487534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17" userDrawn="1">
          <p15:clr>
            <a:srgbClr val="F26B43"/>
          </p15:clr>
        </p15:guide>
        <p15:guide id="4" pos="5443" userDrawn="1">
          <p15:clr>
            <a:srgbClr val="F26B43"/>
          </p15:clr>
        </p15:guide>
        <p15:guide id="5" orient="horz" pos="418" userDrawn="1">
          <p15:clr>
            <a:srgbClr val="F26B43"/>
          </p15:clr>
        </p15:guide>
        <p15:guide id="6" orient="horz" pos="2867" userDrawn="1">
          <p15:clr>
            <a:srgbClr val="F26B43"/>
          </p15:clr>
        </p15:guide>
        <p15:guide id="7" orient="horz" pos="622" userDrawn="1">
          <p15:clr>
            <a:srgbClr val="F26B43"/>
          </p15:clr>
        </p15:guide>
        <p15:guide id="8" pos="2676" userDrawn="1">
          <p15:clr>
            <a:srgbClr val="F26B43"/>
          </p15:clr>
        </p15:guide>
        <p15:guide id="9" pos="30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ssistenzasalute.csi.it/#/assistenza/PADDISA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operatori.salutepiemonte.it/servizi/piattaforma-lanalisi-dati-decisionali-integrati-della-sanita-paddi?nid=1317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hyperlink" Target="https://operatori.salutepiemonte.it/servizi/piattaforma-lanalisi-dati-decisionali-integrati-della-sanita-paddi?nid=131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F358CE3C-5850-BF4B-B9C0-CDB6884D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96" y="1258086"/>
            <a:ext cx="7119503" cy="1129513"/>
          </a:xfrm>
        </p:spPr>
        <p:txBody>
          <a:bodyPr/>
          <a:lstStyle/>
          <a:p>
            <a:r>
              <a:rPr lang="it-IT"/>
              <a:t>Richieste di Assistenza - PADDI</a:t>
            </a:r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57A4F2E-AD47-574B-AD5D-05159A2C49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6197" y="2416503"/>
            <a:ext cx="7197725" cy="373638"/>
          </a:xfrm>
        </p:spPr>
        <p:txBody>
          <a:bodyPr/>
          <a:lstStyle/>
          <a:p>
            <a:r>
              <a:rPr lang="it-IT" dirty="0"/>
              <a:t>How to use</a:t>
            </a:r>
          </a:p>
        </p:txBody>
      </p:sp>
    </p:spTree>
    <p:extLst>
      <p:ext uri="{BB962C8B-B14F-4D97-AF65-F5344CB8AC3E}">
        <p14:creationId xmlns:p14="http://schemas.microsoft.com/office/powerpoint/2010/main" val="3154291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FE10FAC-009C-4E65-8A35-663BD583F6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551" y="2823296"/>
            <a:ext cx="6672121" cy="668050"/>
          </a:xfrm>
        </p:spPr>
        <p:txBody>
          <a:bodyPr/>
          <a:lstStyle/>
          <a:p>
            <a:r>
              <a:rPr lang="en-GB" dirty="0"/>
              <a:t>Assistenza: </a:t>
            </a:r>
          </a:p>
          <a:p>
            <a:r>
              <a:rPr lang="en-GB" dirty="0">
                <a:hlinkClick r:id="rId2"/>
              </a:rPr>
              <a:t>https://assistenzasalute.csi.it/#/assistenza/PADDISAN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094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81" y="0"/>
            <a:ext cx="8137382" cy="663575"/>
          </a:xfrm>
        </p:spPr>
        <p:txBody>
          <a:bodyPr/>
          <a:lstStyle/>
          <a:p>
            <a:r>
              <a:rPr lang="it-IT" sz="2400" dirty="0"/>
              <a:t>Accesso al servizio di assistenza</a:t>
            </a:r>
            <a:endParaRPr lang="en-US" sz="2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BBEEE8C-FC93-4A82-A755-10AA399E379B}"/>
              </a:ext>
            </a:extLst>
          </p:cNvPr>
          <p:cNvSpPr txBox="1"/>
          <p:nvPr/>
        </p:nvSpPr>
        <p:spPr>
          <a:xfrm>
            <a:off x="360363" y="4022620"/>
            <a:ext cx="828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chemeClr val="tx2">
                    <a:lumMod val="75000"/>
                  </a:schemeClr>
                </a:solidFill>
              </a:rPr>
              <a:t>E’ possibile accedere al servizio di assistenza specifico di PADDI, per richiedere </a:t>
            </a:r>
            <a:r>
              <a:rPr lang="it-IT" sz="1400" b="1" dirty="0">
                <a:solidFill>
                  <a:schemeClr val="tx2">
                    <a:lumMod val="75000"/>
                  </a:schemeClr>
                </a:solidFill>
              </a:rPr>
              <a:t>l’abilitazione o assistenza all’uso e/o segnalare eventuali problemi riscontrati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</a:rPr>
              <a:t>, tramite l’apposita Form raggiungile dalla pagina di presentazione di PADDI.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5BAD356A-DBC8-435D-8FE3-4E9961001351}"/>
              </a:ext>
            </a:extLst>
          </p:cNvPr>
          <p:cNvGrpSpPr/>
          <p:nvPr/>
        </p:nvGrpSpPr>
        <p:grpSpPr>
          <a:xfrm rot="20379347">
            <a:off x="5631250" y="2297384"/>
            <a:ext cx="1879893" cy="588930"/>
            <a:chOff x="5124450" y="3029390"/>
            <a:chExt cx="1371600" cy="663575"/>
          </a:xfrm>
        </p:grpSpPr>
        <p:sp>
          <p:nvSpPr>
            <p:cNvPr id="7" name="Freccia a destra 6">
              <a:extLst>
                <a:ext uri="{FF2B5EF4-FFF2-40B4-BE49-F238E27FC236}">
                  <a16:creationId xmlns:a16="http://schemas.microsoft.com/office/drawing/2014/main" id="{5D433DB8-F9E6-45B0-A6AB-FA156CB95D9F}"/>
                </a:ext>
              </a:extLst>
            </p:cNvPr>
            <p:cNvSpPr/>
            <p:nvPr/>
          </p:nvSpPr>
          <p:spPr>
            <a:xfrm rot="10800000">
              <a:off x="5124450" y="3029390"/>
              <a:ext cx="1371600" cy="66357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DD34B40C-8657-40E6-8A20-9D052890D0CB}"/>
                </a:ext>
              </a:extLst>
            </p:cNvPr>
            <p:cNvSpPr txBox="1"/>
            <p:nvPr/>
          </p:nvSpPr>
          <p:spPr>
            <a:xfrm>
              <a:off x="5391150" y="3257549"/>
              <a:ext cx="1009650" cy="38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dirty="0"/>
                <a:t>Cliccare su </a:t>
              </a:r>
              <a:r>
                <a:rPr lang="it-IT" sz="800" b="1" dirty="0"/>
                <a:t>ASSISTENZA</a:t>
              </a:r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0ABDFB1-C271-4BDC-9774-BC75317AB267}"/>
              </a:ext>
            </a:extLst>
          </p:cNvPr>
          <p:cNvSpPr txBox="1"/>
          <p:nvPr/>
        </p:nvSpPr>
        <p:spPr>
          <a:xfrm>
            <a:off x="512763" y="819420"/>
            <a:ext cx="828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tx2">
                    <a:lumMod val="75000"/>
                  </a:schemeClr>
                </a:solidFill>
              </a:rPr>
              <a:t>Per accedere al servizio che fornisce assistenza per la Piattaforma PADDI collegarsi al link:</a:t>
            </a:r>
          </a:p>
          <a:p>
            <a:r>
              <a:rPr lang="it-IT" sz="140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https://operatori.salutepiemonte.it/servizi/piattaforma-lanalisi-dati-decisionali-integrati-della-sanita-paddi?nid=1317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it-IT" sz="14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it-IT" sz="1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1400" dirty="0">
                <a:solidFill>
                  <a:schemeClr val="tx2">
                    <a:lumMod val="75000"/>
                  </a:schemeClr>
                </a:solidFill>
              </a:rPr>
              <a:t>In fondo alla pagina a sinistra: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F47769A-2E00-BE34-9CA5-D87D15ABA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370" y="2144816"/>
            <a:ext cx="2512436" cy="151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0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28" y="0"/>
            <a:ext cx="8137382" cy="663575"/>
          </a:xfrm>
        </p:spPr>
        <p:txBody>
          <a:bodyPr/>
          <a:lstStyle/>
          <a:p>
            <a:r>
              <a:rPr lang="it-IT" sz="2400" dirty="0"/>
              <a:t>Richiesta</a:t>
            </a:r>
            <a:endParaRPr lang="en-US" sz="2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8978490-1F05-400C-90FD-BABA6D843F36}"/>
              </a:ext>
            </a:extLst>
          </p:cNvPr>
          <p:cNvSpPr txBox="1"/>
          <p:nvPr/>
        </p:nvSpPr>
        <p:spPr>
          <a:xfrm>
            <a:off x="254564" y="2128322"/>
            <a:ext cx="4052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NON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è necessario procedere all’autenticazione per le richieste relative 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Problemi di accesso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Assistenza generica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Supporto per problemi di utilizzo delle credenziali</a:t>
            </a:r>
          </a:p>
        </p:txBody>
      </p:sp>
      <p:pic>
        <p:nvPicPr>
          <p:cNvPr id="10" name="Elemento grafico 9" descr="Cursore">
            <a:extLst>
              <a:ext uri="{FF2B5EF4-FFF2-40B4-BE49-F238E27FC236}">
                <a16:creationId xmlns:a16="http://schemas.microsoft.com/office/drawing/2014/main" id="{513934DC-BB66-4D73-AB72-9227A22C9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006" y="1617089"/>
            <a:ext cx="245635" cy="25104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B1DEB59-1BAA-4158-86B0-7D02C06FEBD4}"/>
              </a:ext>
            </a:extLst>
          </p:cNvPr>
          <p:cNvSpPr txBox="1"/>
          <p:nvPr/>
        </p:nvSpPr>
        <p:spPr>
          <a:xfrm>
            <a:off x="5424667" y="2186049"/>
            <a:ext cx="3649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E’ obbligatorio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autenticarsi per le seguenti tipologie di richiesta: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Richiesta nuove credenziali e abilitazione nuove funzionalità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Trattamento dati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0466D4C-1F9D-4E52-8FA1-1C7893F35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667" y="774586"/>
            <a:ext cx="3336455" cy="128234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E715927-F7A4-4987-B08F-63FE11C7A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22" y="849271"/>
            <a:ext cx="3267613" cy="1255890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3E6561C3-7039-4AE8-9D52-76D812A1A307}"/>
              </a:ext>
            </a:extLst>
          </p:cNvPr>
          <p:cNvGrpSpPr/>
          <p:nvPr/>
        </p:nvGrpSpPr>
        <p:grpSpPr>
          <a:xfrm>
            <a:off x="2655811" y="898827"/>
            <a:ext cx="961141" cy="1022465"/>
            <a:chOff x="0" y="1553551"/>
            <a:chExt cx="961141" cy="1022465"/>
          </a:xfrm>
        </p:grpSpPr>
        <p:pic>
          <p:nvPicPr>
            <p:cNvPr id="5" name="Elemento grafico 4" descr="Profilo maschile">
              <a:extLst>
                <a:ext uri="{FF2B5EF4-FFF2-40B4-BE49-F238E27FC236}">
                  <a16:creationId xmlns:a16="http://schemas.microsoft.com/office/drawing/2014/main" id="{972DA1FE-9337-43B8-A400-D7955956B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6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0" y="1553551"/>
              <a:ext cx="961141" cy="1022465"/>
            </a:xfrm>
            <a:prstGeom prst="rect">
              <a:avLst/>
            </a:prstGeom>
          </p:spPr>
        </p:pic>
        <p:sp>
          <p:nvSpPr>
            <p:cNvPr id="2" name="Segno di moltiplicazione 1">
              <a:extLst>
                <a:ext uri="{FF2B5EF4-FFF2-40B4-BE49-F238E27FC236}">
                  <a16:creationId xmlns:a16="http://schemas.microsoft.com/office/drawing/2014/main" id="{90FBCA15-6EC9-4010-86C1-D55902E8C98E}"/>
                </a:ext>
              </a:extLst>
            </p:cNvPr>
            <p:cNvSpPr/>
            <p:nvPr/>
          </p:nvSpPr>
          <p:spPr>
            <a:xfrm>
              <a:off x="84116" y="1711354"/>
              <a:ext cx="711538" cy="654717"/>
            </a:xfrm>
            <a:prstGeom prst="mathMultiply">
              <a:avLst>
                <a:gd name="adj1" fmla="val 6414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" name="Elemento grafico 6" descr="Profilo maschile">
            <a:extLst>
              <a:ext uri="{FF2B5EF4-FFF2-40B4-BE49-F238E27FC236}">
                <a16:creationId xmlns:a16="http://schemas.microsoft.com/office/drawing/2014/main" id="{86D6DBCA-FBD0-4A2B-BA55-4788D20C9AF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9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47397" y="820583"/>
            <a:ext cx="961141" cy="102246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578BA14-6048-44D6-9878-9BCB50B89E64}"/>
              </a:ext>
            </a:extLst>
          </p:cNvPr>
          <p:cNvSpPr txBox="1"/>
          <p:nvPr/>
        </p:nvSpPr>
        <p:spPr>
          <a:xfrm>
            <a:off x="3915955" y="4080531"/>
            <a:ext cx="16861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200" dirty="0">
                <a:solidFill>
                  <a:schemeClr val="tx2">
                    <a:lumMod val="75000"/>
                  </a:schemeClr>
                </a:solidFill>
              </a:rPr>
              <a:t>Autenticazione tramite credenziali o Certificato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346DD987-8BE0-43BB-B2E3-54555FF86431}"/>
              </a:ext>
            </a:extLst>
          </p:cNvPr>
          <p:cNvGrpSpPr/>
          <p:nvPr/>
        </p:nvGrpSpPr>
        <p:grpSpPr>
          <a:xfrm>
            <a:off x="5541470" y="3448594"/>
            <a:ext cx="2986046" cy="1485396"/>
            <a:chOff x="4312200" y="701662"/>
            <a:chExt cx="4235093" cy="2232520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6615DAFA-849E-4CE1-814C-D1730A710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12200" y="701662"/>
              <a:ext cx="4235093" cy="2232520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D50B4F6D-B3A4-4C7A-B291-B81DAAD0DA19}"/>
                </a:ext>
              </a:extLst>
            </p:cNvPr>
            <p:cNvSpPr txBox="1"/>
            <p:nvPr/>
          </p:nvSpPr>
          <p:spPr>
            <a:xfrm>
              <a:off x="4527949" y="1941057"/>
              <a:ext cx="884841" cy="11466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it-IT" sz="600" dirty="0"/>
                <a:t>123xxxyy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A0396416-C592-46A3-A254-75BA275AC01B}"/>
                </a:ext>
              </a:extLst>
            </p:cNvPr>
            <p:cNvSpPr txBox="1"/>
            <p:nvPr/>
          </p:nvSpPr>
          <p:spPr>
            <a:xfrm>
              <a:off x="4543379" y="1697141"/>
              <a:ext cx="884841" cy="11466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it-IT" sz="600" dirty="0" err="1"/>
                <a:t>Abcdefg</a:t>
              </a:r>
              <a:endParaRPr lang="it-IT" sz="600" dirty="0"/>
            </a:p>
          </p:txBody>
        </p:sp>
      </p:grpSp>
      <p:sp>
        <p:nvSpPr>
          <p:cNvPr id="19" name="Rettangolo 18">
            <a:extLst>
              <a:ext uri="{FF2B5EF4-FFF2-40B4-BE49-F238E27FC236}">
                <a16:creationId xmlns:a16="http://schemas.microsoft.com/office/drawing/2014/main" id="{516C37CF-1B3A-4350-8E06-43C3FF77073A}"/>
              </a:ext>
            </a:extLst>
          </p:cNvPr>
          <p:cNvSpPr/>
          <p:nvPr/>
        </p:nvSpPr>
        <p:spPr>
          <a:xfrm>
            <a:off x="3855341" y="3535513"/>
            <a:ext cx="4905782" cy="147541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45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81" y="0"/>
            <a:ext cx="8137382" cy="663575"/>
          </a:xfrm>
        </p:spPr>
        <p:txBody>
          <a:bodyPr/>
          <a:lstStyle/>
          <a:p>
            <a:r>
              <a:rPr lang="it-IT" sz="2400" dirty="0"/>
              <a:t>FORM (1 di 2)</a:t>
            </a:r>
            <a:endParaRPr lang="en-US" sz="24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8E1FC8C-1EA0-408E-B27A-508FF9CBE6D0}"/>
              </a:ext>
            </a:extLst>
          </p:cNvPr>
          <p:cNvSpPr txBox="1"/>
          <p:nvPr/>
        </p:nvSpPr>
        <p:spPr>
          <a:xfrm>
            <a:off x="4779904" y="3606641"/>
            <a:ext cx="40516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200" dirty="0"/>
              <a:t>Procedere alla compilazione della maschera in ogni sua parte.</a:t>
            </a:r>
          </a:p>
          <a:p>
            <a:pPr algn="just"/>
            <a:r>
              <a:rPr lang="it-IT" sz="1200" dirty="0"/>
              <a:t>Tutti i campi sono </a:t>
            </a:r>
            <a:r>
              <a:rPr lang="it-IT" sz="1200" b="1" dirty="0"/>
              <a:t>OBBLIGATORI</a:t>
            </a:r>
            <a:r>
              <a:rPr lang="it-IT" sz="1200" dirty="0"/>
              <a:t>; è </a:t>
            </a:r>
            <a:r>
              <a:rPr lang="it-IT" sz="1200" b="1" dirty="0"/>
              <a:t>FACOLTATIVO </a:t>
            </a:r>
            <a:r>
              <a:rPr lang="it-IT" sz="1200" dirty="0"/>
              <a:t>il solo l’inserimento di un allegato (videata di errore, documento word, documento </a:t>
            </a:r>
            <a:r>
              <a:rPr lang="it-IT" sz="1200" dirty="0" err="1"/>
              <a:t>excel</a:t>
            </a:r>
            <a:r>
              <a:rPr lang="it-IT" sz="1200" dirty="0"/>
              <a:t>, file pdf) ad integrazione della richiesta.</a:t>
            </a:r>
          </a:p>
          <a:p>
            <a:pPr algn="just"/>
            <a:r>
              <a:rPr lang="it-IT" sz="1200" dirty="0"/>
              <a:t>Al termine della compilazione cliccare sul pulsante </a:t>
            </a:r>
            <a:r>
              <a:rPr lang="it-IT" sz="1200" b="1" dirty="0"/>
              <a:t>INVIA</a:t>
            </a:r>
            <a:r>
              <a:rPr lang="it-IT" sz="1200" dirty="0"/>
              <a:t>.</a:t>
            </a:r>
            <a:endParaRPr lang="it-IT" sz="1200" b="1" dirty="0"/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2F490048-76B8-4947-9487-F461FF907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744" y="723900"/>
            <a:ext cx="4138680" cy="2887980"/>
          </a:xfrm>
          <a:prstGeom prst="rect">
            <a:avLst/>
          </a:prstGeom>
        </p:spPr>
      </p:pic>
      <p:grpSp>
        <p:nvGrpSpPr>
          <p:cNvPr id="25" name="Gruppo 24">
            <a:extLst>
              <a:ext uri="{FF2B5EF4-FFF2-40B4-BE49-F238E27FC236}">
                <a16:creationId xmlns:a16="http://schemas.microsoft.com/office/drawing/2014/main" id="{EFCF236C-ED94-4533-9A35-BEEB5EE8FB22}"/>
              </a:ext>
            </a:extLst>
          </p:cNvPr>
          <p:cNvGrpSpPr/>
          <p:nvPr/>
        </p:nvGrpSpPr>
        <p:grpSpPr>
          <a:xfrm>
            <a:off x="449580" y="723900"/>
            <a:ext cx="4051678" cy="4107180"/>
            <a:chOff x="449580" y="723900"/>
            <a:chExt cx="4051678" cy="4107180"/>
          </a:xfrm>
        </p:grpSpPr>
        <p:pic>
          <p:nvPicPr>
            <p:cNvPr id="23" name="Immagine 22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F08F39C8-E30B-4EF3-9B5E-76E0C5491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580" y="723900"/>
              <a:ext cx="4051678" cy="4107180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5A75D6C1-EE55-469C-BAF8-701CA8EB7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781" y="1371205"/>
              <a:ext cx="2271569" cy="2229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379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81" y="0"/>
            <a:ext cx="8137382" cy="663575"/>
          </a:xfrm>
        </p:spPr>
        <p:txBody>
          <a:bodyPr/>
          <a:lstStyle/>
          <a:p>
            <a:r>
              <a:rPr lang="it-IT" sz="2400" dirty="0"/>
              <a:t>FORM (2 di 2)</a:t>
            </a:r>
            <a:endParaRPr lang="en-US" sz="24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8E1FC8C-1EA0-408E-B27A-508FF9CBE6D0}"/>
              </a:ext>
            </a:extLst>
          </p:cNvPr>
          <p:cNvSpPr txBox="1"/>
          <p:nvPr/>
        </p:nvSpPr>
        <p:spPr>
          <a:xfrm>
            <a:off x="5219700" y="2846326"/>
            <a:ext cx="37033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dirty="0"/>
              <a:t>La </a:t>
            </a:r>
            <a:r>
              <a:rPr lang="it-IT" sz="1400" b="1" dirty="0"/>
              <a:t>Descrizione della richiesta </a:t>
            </a:r>
            <a:r>
              <a:rPr lang="it-IT" sz="1400" dirty="0"/>
              <a:t>è un testo libero. In questo spazio è possibile specificare la cartella di PADDI ed eventuale/eventuali report oggetto di richiesta nonché il problema riscontrato.</a:t>
            </a:r>
            <a:endParaRPr lang="it-IT" sz="1400" b="1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4769D119-0429-46CB-9D4D-47C5B33D1D0B}"/>
              </a:ext>
            </a:extLst>
          </p:cNvPr>
          <p:cNvGrpSpPr/>
          <p:nvPr/>
        </p:nvGrpSpPr>
        <p:grpSpPr>
          <a:xfrm>
            <a:off x="433320" y="815340"/>
            <a:ext cx="5997960" cy="3276600"/>
            <a:chOff x="433320" y="815340"/>
            <a:chExt cx="5997960" cy="3276600"/>
          </a:xfrm>
        </p:grpSpPr>
        <p:pic>
          <p:nvPicPr>
            <p:cNvPr id="7" name="Immagine 6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2F490048-76B8-4947-9487-F461FF907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320" y="815340"/>
              <a:ext cx="4695600" cy="3276600"/>
            </a:xfrm>
            <a:prstGeom prst="rect">
              <a:avLst/>
            </a:prstGeom>
          </p:spPr>
        </p:pic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711C369E-962C-4FDB-805A-F58B02F35DE4}"/>
                </a:ext>
              </a:extLst>
            </p:cNvPr>
            <p:cNvGrpSpPr/>
            <p:nvPr/>
          </p:nvGrpSpPr>
          <p:grpSpPr>
            <a:xfrm>
              <a:off x="4344122" y="1792849"/>
              <a:ext cx="2087158" cy="940402"/>
              <a:chOff x="5799542" y="2642598"/>
              <a:chExt cx="2087158" cy="940402"/>
            </a:xfrm>
          </p:grpSpPr>
          <p:sp>
            <p:nvSpPr>
              <p:cNvPr id="8" name="Freccia a destra 7">
                <a:extLst>
                  <a:ext uri="{FF2B5EF4-FFF2-40B4-BE49-F238E27FC236}">
                    <a16:creationId xmlns:a16="http://schemas.microsoft.com/office/drawing/2014/main" id="{044FEE71-033D-47A2-82D3-BE2474C28759}"/>
                  </a:ext>
                </a:extLst>
              </p:cNvPr>
              <p:cNvSpPr/>
              <p:nvPr/>
            </p:nvSpPr>
            <p:spPr>
              <a:xfrm rot="10800000">
                <a:off x="5799542" y="2642598"/>
                <a:ext cx="2087158" cy="940402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8F820916-6BDC-4878-B052-2E92F6F253AC}"/>
                  </a:ext>
                </a:extLst>
              </p:cNvPr>
              <p:cNvSpPr txBox="1"/>
              <p:nvPr/>
            </p:nvSpPr>
            <p:spPr>
              <a:xfrm>
                <a:off x="6294746" y="2903279"/>
                <a:ext cx="15354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b="1" dirty="0"/>
                  <a:t>Indicare Cartella, Report e Problema riscontrato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966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451E72A9-B736-42CF-9123-761F55DF1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07" t="54701" r="49231" b="5393"/>
          <a:stretch/>
        </p:blipFill>
        <p:spPr>
          <a:xfrm>
            <a:off x="4021410" y="3490389"/>
            <a:ext cx="2353142" cy="139881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6A8B537-97AC-439E-8442-FB41EEC627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38" t="32491" r="46363" b="26651"/>
          <a:stretch/>
        </p:blipFill>
        <p:spPr>
          <a:xfrm>
            <a:off x="5856562" y="2536638"/>
            <a:ext cx="2784057" cy="1545556"/>
          </a:xfrm>
          <a:prstGeom prst="rect">
            <a:avLst/>
          </a:prstGeom>
        </p:spPr>
      </p:pic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81" y="0"/>
            <a:ext cx="8137382" cy="663575"/>
          </a:xfrm>
        </p:spPr>
        <p:txBody>
          <a:bodyPr/>
          <a:lstStyle/>
          <a:p>
            <a:r>
              <a:rPr lang="it-IT" sz="2400" dirty="0"/>
              <a:t>Come richiedere l’abilitazione a PADDI</a:t>
            </a:r>
            <a:endParaRPr lang="en-US" sz="24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BBCC2D1-C7BE-4E9A-BC96-A06E51F26B3C}"/>
              </a:ext>
            </a:extLst>
          </p:cNvPr>
          <p:cNvSpPr txBox="1"/>
          <p:nvPr/>
        </p:nvSpPr>
        <p:spPr>
          <a:xfrm>
            <a:off x="423804" y="5486170"/>
            <a:ext cx="7869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200" b="1" dirty="0"/>
              <a:t>N.B.:	</a:t>
            </a:r>
            <a:r>
              <a:rPr lang="it-IT" sz="1200" dirty="0"/>
              <a:t>Si ricorda che </a:t>
            </a:r>
            <a:r>
              <a:rPr lang="it-IT" sz="1200" b="1" dirty="0"/>
              <a:t>NON</a:t>
            </a:r>
            <a:r>
              <a:rPr lang="it-IT" sz="1200" dirty="0"/>
              <a:t> è consentito l’utilizzo di caselle di posta di gruppo. L’email indicata deve corrispondere alla casella di posta personale (Aziendale).</a:t>
            </a:r>
          </a:p>
        </p:txBody>
      </p:sp>
      <p:sp>
        <p:nvSpPr>
          <p:cNvPr id="7" name="CasellaDiTesto 16">
            <a:extLst>
              <a:ext uri="{FF2B5EF4-FFF2-40B4-BE49-F238E27FC236}">
                <a16:creationId xmlns:a16="http://schemas.microsoft.com/office/drawing/2014/main" id="{98E1FC8C-1EA0-408E-B27A-508FF9CBE6D0}"/>
              </a:ext>
            </a:extLst>
          </p:cNvPr>
          <p:cNvSpPr txBox="1"/>
          <p:nvPr/>
        </p:nvSpPr>
        <p:spPr>
          <a:xfrm>
            <a:off x="503381" y="1436844"/>
            <a:ext cx="3399697" cy="18697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06400" indent="-49213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814388" indent="-98425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223963" indent="-149225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630363" indent="-200025"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it-IT" sz="1400" dirty="0"/>
              <a:t>Per richiedere l’abilitazione a PADDI è necessario compilare, </a:t>
            </a:r>
            <a:r>
              <a:rPr lang="it-IT" sz="1400" b="1" dirty="0"/>
              <a:t>in ogni sua parte</a:t>
            </a:r>
            <a:r>
              <a:rPr lang="it-IT" sz="1400" dirty="0"/>
              <a:t>, il modulo disponibile al seguente link: </a:t>
            </a:r>
            <a:r>
              <a:rPr lang="it-IT" sz="1050" dirty="0">
                <a:hlinkClick r:id="rId4"/>
              </a:rPr>
              <a:t>https://operatori.salutepiemonte.it/servizi/piattaforma-lanalisi-dati-decisionali-integrati-della-sanita-paddi?nid=1317</a:t>
            </a:r>
            <a:r>
              <a:rPr lang="it-IT" sz="1050" dirty="0"/>
              <a:t> </a:t>
            </a:r>
          </a:p>
          <a:p>
            <a:r>
              <a:rPr lang="it-IT" sz="1400" dirty="0"/>
              <a:t>Risulta pubblicato un modulo per ciascuna tematica rappresentata su PADDI </a:t>
            </a:r>
            <a:br>
              <a:rPr lang="it-IT" sz="1400" dirty="0"/>
            </a:br>
            <a:endParaRPr lang="it-IT" sz="1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2CDD207-A6B1-D686-9281-AE553991D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410" y="650947"/>
            <a:ext cx="3615268" cy="140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29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81" y="0"/>
            <a:ext cx="8137382" cy="663575"/>
          </a:xfrm>
        </p:spPr>
        <p:txBody>
          <a:bodyPr/>
          <a:lstStyle/>
          <a:p>
            <a:r>
              <a:rPr lang="it-IT" sz="2400" dirty="0"/>
              <a:t>E-mail utente</a:t>
            </a:r>
            <a:endParaRPr lang="en-US" sz="24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C80E9CB-47B3-4B5C-80AC-F9CE81A78983}"/>
              </a:ext>
            </a:extLst>
          </p:cNvPr>
          <p:cNvSpPr txBox="1"/>
          <p:nvPr/>
        </p:nvSpPr>
        <p:spPr>
          <a:xfrm>
            <a:off x="773433" y="1516897"/>
            <a:ext cx="37985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/>
              <a:t>Se</a:t>
            </a:r>
            <a:r>
              <a:rPr lang="it-IT" b="1" dirty="0"/>
              <a:t> </a:t>
            </a:r>
            <a:r>
              <a:rPr lang="it-IT" b="1" u="sng" dirty="0"/>
              <a:t>NON</a:t>
            </a:r>
            <a:r>
              <a:rPr lang="it-IT" b="1" dirty="0"/>
              <a:t> </a:t>
            </a:r>
            <a:r>
              <a:rPr lang="it-IT" dirty="0"/>
              <a:t>si è ancora in possesso di un’utenza per l’accesso a </a:t>
            </a:r>
            <a:r>
              <a:rPr lang="it-IT" b="1" dirty="0"/>
              <a:t>Sistema Piemonte</a:t>
            </a:r>
            <a:r>
              <a:rPr lang="it-IT" dirty="0"/>
              <a:t>: </a:t>
            </a:r>
            <a:r>
              <a:rPr lang="it-IT" i="1" dirty="0"/>
              <a:t>login</a:t>
            </a:r>
            <a:r>
              <a:rPr lang="it-IT" dirty="0"/>
              <a:t> e </a:t>
            </a:r>
            <a:r>
              <a:rPr lang="it-IT" i="1" dirty="0"/>
              <a:t>password</a:t>
            </a:r>
            <a:r>
              <a:rPr lang="it-IT" dirty="0"/>
              <a:t> verranno inviate all’indirizzo e-mail indicato nel modulo di richiesta.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Si ricorda che </a:t>
            </a:r>
            <a:r>
              <a:rPr lang="it-IT" b="1" dirty="0"/>
              <a:t>NON</a:t>
            </a:r>
            <a:r>
              <a:rPr lang="it-IT" dirty="0"/>
              <a:t> è consentito l’utilizzo di caselle di posta di gruppo. L’email indicata deve corrispondere alla casella di posta personale (Aziendale).</a:t>
            </a:r>
          </a:p>
        </p:txBody>
      </p:sp>
      <p:pic>
        <p:nvPicPr>
          <p:cNvPr id="3" name="Elemento grafico 2" descr="Profilo maschile contorno">
            <a:extLst>
              <a:ext uri="{FF2B5EF4-FFF2-40B4-BE49-F238E27FC236}">
                <a16:creationId xmlns:a16="http://schemas.microsoft.com/office/drawing/2014/main" id="{9037A7E0-3E7D-C3C4-7BD7-ABB61B84B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8732" y="2646133"/>
            <a:ext cx="914400" cy="9144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D7846E7-91F5-B7A9-25E7-25CE34F8F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027" y="1088553"/>
            <a:ext cx="3615268" cy="140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93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13F58C09-DBFC-48B0-B35B-8790D82651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8" t="22377" r="35385" b="12976"/>
          <a:stretch/>
        </p:blipFill>
        <p:spPr>
          <a:xfrm>
            <a:off x="5869344" y="2336356"/>
            <a:ext cx="2905702" cy="1707306"/>
          </a:xfrm>
          <a:prstGeom prst="rect">
            <a:avLst/>
          </a:prstGeom>
        </p:spPr>
      </p:pic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81" y="0"/>
            <a:ext cx="8137382" cy="663575"/>
          </a:xfrm>
        </p:spPr>
        <p:txBody>
          <a:bodyPr/>
          <a:lstStyle/>
          <a:p>
            <a:r>
              <a:rPr lang="it-IT" sz="2400" dirty="0"/>
              <a:t>Richieste inerenti ai report</a:t>
            </a:r>
            <a:endParaRPr lang="en-US" sz="24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8E1FC8C-1EA0-408E-B27A-508FF9CBE6D0}"/>
              </a:ext>
            </a:extLst>
          </p:cNvPr>
          <p:cNvSpPr txBox="1"/>
          <p:nvPr/>
        </p:nvSpPr>
        <p:spPr>
          <a:xfrm>
            <a:off x="155239" y="1382054"/>
            <a:ext cx="490913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Per richiedere assistenza sui report è opportuno indicare, nella sezione di dettaglio (</a:t>
            </a:r>
            <a:r>
              <a:rPr lang="it-IT" sz="1400" b="1" dirty="0"/>
              <a:t>Descrizione della richiesta</a:t>
            </a:r>
            <a:r>
              <a:rPr lang="it-IT" sz="1400" dirty="0"/>
              <a:t>), le seguenti informazioni:</a:t>
            </a:r>
            <a:br>
              <a:rPr lang="it-IT" sz="1400" dirty="0"/>
            </a:br>
            <a:endParaRPr lang="it-IT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/>
              <a:t>Nome della cartella PADDI</a:t>
            </a:r>
            <a:endParaRPr lang="it-IT" dirty="0">
              <a:solidFill>
                <a:srgbClr val="242424"/>
              </a:solidFill>
              <a:latin typeface="-apple-system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242424"/>
                </a:solidFill>
                <a:latin typeface="-apple-system"/>
              </a:rPr>
              <a:t>Nome del 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/>
              <a:t>Esigenza</a:t>
            </a:r>
          </a:p>
          <a:p>
            <a:pPr marL="635000" lvl="1" indent="-228600">
              <a:buFont typeface="+mj-lt"/>
              <a:buAutoNum type="arabicPeriod"/>
            </a:pPr>
            <a:r>
              <a:rPr lang="it-IT" sz="1400" dirty="0"/>
              <a:t>Aggiunta informazioni: dettaglio delle informazioni aggiuntive</a:t>
            </a:r>
          </a:p>
          <a:p>
            <a:pPr marL="635000" lvl="1" indent="-228600">
              <a:buFont typeface="+mj-lt"/>
              <a:buAutoNum type="arabicPeriod"/>
            </a:pPr>
            <a:r>
              <a:rPr lang="it-IT" sz="1400" dirty="0"/>
              <a:t>Correzione anomalia: dettaglio dell’anomalia riscontrata sul dato</a:t>
            </a:r>
          </a:p>
          <a:p>
            <a:pPr marL="635000" lvl="1" indent="-228600">
              <a:buFont typeface="+mj-lt"/>
              <a:buAutoNum type="arabicPeriod"/>
            </a:pPr>
            <a:r>
              <a:rPr lang="it-IT" sz="1400" dirty="0"/>
              <a:t>Estrazione puntuale</a:t>
            </a:r>
          </a:p>
          <a:p>
            <a:pPr marL="635000" lvl="1" indent="-228600">
              <a:buFont typeface="+mj-lt"/>
              <a:buAutoNum type="arabicPeriod"/>
            </a:pPr>
            <a:r>
              <a:rPr lang="it-IT" sz="1400" dirty="0"/>
              <a:t>…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2413065-6F67-45E4-ABA9-9D4CC93BBF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8" t="22377" r="35385" b="12976"/>
          <a:stretch/>
        </p:blipFill>
        <p:spPr>
          <a:xfrm>
            <a:off x="5371300" y="1382054"/>
            <a:ext cx="2905702" cy="170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5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>
            <a:extLst>
              <a:ext uri="{FF2B5EF4-FFF2-40B4-BE49-F238E27FC236}">
                <a16:creationId xmlns:a16="http://schemas.microsoft.com/office/drawing/2014/main" id="{CF0D5128-95CE-4F9F-9E49-F33C71E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81" y="0"/>
            <a:ext cx="8137382" cy="663575"/>
          </a:xfrm>
        </p:spPr>
        <p:txBody>
          <a:bodyPr/>
          <a:lstStyle/>
          <a:p>
            <a:r>
              <a:rPr lang="it-IT" sz="2400" dirty="0"/>
              <a:t>Allegare file</a:t>
            </a:r>
            <a:endParaRPr lang="en-US" sz="24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AC1623-D1F9-4CF7-9927-7C72461F1A62}"/>
              </a:ext>
            </a:extLst>
          </p:cNvPr>
          <p:cNvSpPr txBox="1"/>
          <p:nvPr/>
        </p:nvSpPr>
        <p:spPr>
          <a:xfrm>
            <a:off x="503381" y="1276022"/>
            <a:ext cx="38085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/>
              <a:t>Qualora si rendesse utile/necessario allegare un file alla richiesta di assistenza, sarà sufficiente cliccare sul pulsante </a:t>
            </a:r>
            <a:r>
              <a:rPr lang="it-IT" b="1" dirty="0"/>
              <a:t>+</a:t>
            </a:r>
            <a:r>
              <a:rPr lang="it-IT" dirty="0"/>
              <a:t> nella sezione allegato. </a:t>
            </a:r>
          </a:p>
          <a:p>
            <a:pPr algn="just"/>
            <a:r>
              <a:rPr lang="it-IT" dirty="0"/>
              <a:t>Si aprirà la finestra di </a:t>
            </a:r>
            <a:r>
              <a:rPr lang="it-IT" b="1" dirty="0"/>
              <a:t>Caricamento file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Selezionare il file da allegare e confermare con il pulsante </a:t>
            </a:r>
            <a:r>
              <a:rPr lang="it-IT" b="1" dirty="0"/>
              <a:t>Apri</a:t>
            </a:r>
            <a:r>
              <a:rPr lang="it-IT" dirty="0"/>
              <a:t>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338F034-CD06-47FA-9E95-BA81A9848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10" y="3896115"/>
            <a:ext cx="4570802" cy="949568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11FB96AB-5FEE-4C26-9A3E-DD0712383CDD}"/>
              </a:ext>
            </a:extLst>
          </p:cNvPr>
          <p:cNvGrpSpPr/>
          <p:nvPr/>
        </p:nvGrpSpPr>
        <p:grpSpPr>
          <a:xfrm>
            <a:off x="4941157" y="1106253"/>
            <a:ext cx="3582058" cy="509404"/>
            <a:chOff x="4941157" y="1457894"/>
            <a:chExt cx="3582058" cy="509404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A09665C7-E7DA-40C9-A3C7-459285B9EF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t="80138" r="1208" b="1441"/>
            <a:stretch/>
          </p:blipFill>
          <p:spPr>
            <a:xfrm>
              <a:off x="4941157" y="1457894"/>
              <a:ext cx="3582058" cy="492850"/>
            </a:xfrm>
            <a:prstGeom prst="rect">
              <a:avLst/>
            </a:prstGeom>
          </p:spPr>
        </p:pic>
        <p:sp>
          <p:nvSpPr>
            <p:cNvPr id="12" name="Freccia a sinistra 11">
              <a:extLst>
                <a:ext uri="{FF2B5EF4-FFF2-40B4-BE49-F238E27FC236}">
                  <a16:creationId xmlns:a16="http://schemas.microsoft.com/office/drawing/2014/main" id="{703143A9-71EA-4564-9F1C-8448AAD8FC98}"/>
                </a:ext>
              </a:extLst>
            </p:cNvPr>
            <p:cNvSpPr/>
            <p:nvPr/>
          </p:nvSpPr>
          <p:spPr>
            <a:xfrm flipH="1">
              <a:off x="7170897" y="1457894"/>
              <a:ext cx="902903" cy="509404"/>
            </a:xfrm>
            <a:prstGeom prst="leftArrow">
              <a:avLst>
                <a:gd name="adj1" fmla="val 52736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800" b="1" dirty="0"/>
                <a:t>Pulsante per allegare file</a:t>
              </a:r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E6C0B8BA-A0DE-4BF9-B19D-27F0B876E73B}"/>
              </a:ext>
            </a:extLst>
          </p:cNvPr>
          <p:cNvGrpSpPr/>
          <p:nvPr/>
        </p:nvGrpSpPr>
        <p:grpSpPr>
          <a:xfrm>
            <a:off x="4941157" y="1730662"/>
            <a:ext cx="3625864" cy="2132121"/>
            <a:chOff x="4941157" y="1730662"/>
            <a:chExt cx="3625864" cy="2132121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DBB0BC89-D488-4415-8863-2EFBAD2FA4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0307"/>
            <a:stretch/>
          </p:blipFill>
          <p:spPr>
            <a:xfrm>
              <a:off x="4941157" y="1730662"/>
              <a:ext cx="3625864" cy="2132121"/>
            </a:xfrm>
            <a:prstGeom prst="rect">
              <a:avLst/>
            </a:prstGeom>
          </p:spPr>
        </p:pic>
        <p:sp>
          <p:nvSpPr>
            <p:cNvPr id="19" name="Freccia a sinistra 18">
              <a:extLst>
                <a:ext uri="{FF2B5EF4-FFF2-40B4-BE49-F238E27FC236}">
                  <a16:creationId xmlns:a16="http://schemas.microsoft.com/office/drawing/2014/main" id="{A31A5753-9980-4EE4-BEFC-C03D8DCD51B8}"/>
                </a:ext>
              </a:extLst>
            </p:cNvPr>
            <p:cNvSpPr/>
            <p:nvPr/>
          </p:nvSpPr>
          <p:spPr>
            <a:xfrm flipH="1">
              <a:off x="5419370" y="2534873"/>
              <a:ext cx="1121018" cy="613299"/>
            </a:xfrm>
            <a:prstGeom prst="leftArrow">
              <a:avLst>
                <a:gd name="adj1" fmla="val 52736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800" b="1" dirty="0"/>
                <a:t>Selezionare file da allegare</a:t>
              </a:r>
              <a:endParaRPr lang="it-IT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28291482"/>
      </p:ext>
    </p:extLst>
  </p:cSld>
  <p:clrMapOvr>
    <a:masterClrMapping/>
  </p:clrMapOvr>
</p:sld>
</file>

<file path=ppt/theme/theme1.xml><?xml version="1.0" encoding="utf-8"?>
<a:theme xmlns:a="http://schemas.openxmlformats.org/drawingml/2006/main" name="2_Struttura personalizzata">
  <a:themeElements>
    <a:clrScheme name="Personalizzati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EFF"/>
      </a:hlink>
      <a:folHlink>
        <a:srgbClr val="008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yout_slides_2020_modello_vuoto" id="{A41A24E7-7F42-C14C-9402-F5DB9AB8DF4D}" vid="{BFF604E6-D4D2-A743-8D19-1D9F76F2699F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yout_slides_2020_modello_vuoto" id="{A41A24E7-7F42-C14C-9402-F5DB9AB8DF4D}" vid="{B401FAF5-A1EE-3E47-B5EE-5D5BDD3C8F5D}"/>
    </a:ext>
  </a:extLst>
</a:theme>
</file>

<file path=ppt/theme/theme3.xml><?xml version="1.0" encoding="utf-8"?>
<a:theme xmlns:a="http://schemas.openxmlformats.org/drawingml/2006/main" name="1_Struttura personalizzata">
  <a:themeElements>
    <a:clrScheme name="Personalizzati 8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AFF"/>
      </a:hlink>
      <a:folHlink>
        <a:srgbClr val="007A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yout_slides_2020_modello_vuoto" id="{A41A24E7-7F42-C14C-9402-F5DB9AB8DF4D}" vid="{47886701-11B4-0E48-96CF-FF58753FC7F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15B963D140BB743B2977F50EC02DAE8" ma:contentTypeVersion="11" ma:contentTypeDescription="Creare un nuovo documento." ma:contentTypeScope="" ma:versionID="1d751da0e538db69e16796528d551e20">
  <xsd:schema xmlns:xsd="http://www.w3.org/2001/XMLSchema" xmlns:xs="http://www.w3.org/2001/XMLSchema" xmlns:p="http://schemas.microsoft.com/office/2006/metadata/properties" xmlns:ns3="422441f2-e4a7-4278-a47a-a6b5ef1898ed" xmlns:ns4="b4a9fd72-28ee-4ada-a9a5-9224add0a154" targetNamespace="http://schemas.microsoft.com/office/2006/metadata/properties" ma:root="true" ma:fieldsID="6a125fa9551c2676c7f3a9db0264ce77" ns3:_="" ns4:_="">
    <xsd:import namespace="422441f2-e4a7-4278-a47a-a6b5ef1898ed"/>
    <xsd:import namespace="b4a9fd72-28ee-4ada-a9a5-9224add0a15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441f2-e4a7-4278-a47a-a6b5ef1898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9fd72-28ee-4ada-a9a5-9224add0a1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23F495-8560-4E80-ACBD-FF5D2057AD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D886D5-3665-482B-A0EC-47C2653523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2441f2-e4a7-4278-a47a-a6b5ef1898ed"/>
    <ds:schemaRef ds:uri="b4a9fd72-28ee-4ada-a9a5-9224add0a1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CA8FEA-38A8-4C88-88B7-B09AFA7F08E9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b4a9fd72-28ee-4ada-a9a5-9224add0a154"/>
    <ds:schemaRef ds:uri="http://purl.org/dc/dcmitype/"/>
    <ds:schemaRef ds:uri="http://schemas.microsoft.com/office/infopath/2007/PartnerControls"/>
    <ds:schemaRef ds:uri="http://schemas.microsoft.com/office/2006/metadata/properties"/>
    <ds:schemaRef ds:uri="422441f2-e4a7-4278-a47a-a6b5ef1898ed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505</Words>
  <Application>Microsoft Office PowerPoint</Application>
  <PresentationFormat>Presentazione su schermo (16:9)</PresentationFormat>
  <Paragraphs>50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-apple-system</vt:lpstr>
      <vt:lpstr>Arial</vt:lpstr>
      <vt:lpstr>Calibri</vt:lpstr>
      <vt:lpstr>2_Struttura personalizzata</vt:lpstr>
      <vt:lpstr>Personalizza struttura</vt:lpstr>
      <vt:lpstr>1_Struttura personalizzata</vt:lpstr>
      <vt:lpstr>Richieste di Assistenza - PADDI</vt:lpstr>
      <vt:lpstr>Accesso al servizio di assistenza</vt:lpstr>
      <vt:lpstr>Richiesta</vt:lpstr>
      <vt:lpstr>FORM (1 di 2)</vt:lpstr>
      <vt:lpstr>FORM (2 di 2)</vt:lpstr>
      <vt:lpstr>Come richiedere l’abilitazione a PADDI</vt:lpstr>
      <vt:lpstr>E-mail utente</vt:lpstr>
      <vt:lpstr>Richieste inerenti ai report</vt:lpstr>
      <vt:lpstr>Allegare file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PADDI - Farmaceutica</dc:title>
  <dc:creator>PAPILLO Antonino 2105</dc:creator>
  <cp:lastModifiedBy>Monica GENTILE</cp:lastModifiedBy>
  <cp:revision>117</cp:revision>
  <dcterms:created xsi:type="dcterms:W3CDTF">2020-10-12T15:09:08Z</dcterms:created>
  <dcterms:modified xsi:type="dcterms:W3CDTF">2026-01-23T15:54:37Z</dcterms:modified>
</cp:coreProperties>
</file>